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33"/>
  </p:notesMasterIdLst>
  <p:sldIdLst>
    <p:sldId id="280" r:id="rId2"/>
    <p:sldId id="256" r:id="rId3"/>
    <p:sldId id="260" r:id="rId4"/>
    <p:sldId id="261" r:id="rId5"/>
    <p:sldId id="257" r:id="rId6"/>
    <p:sldId id="281" r:id="rId7"/>
    <p:sldId id="282" r:id="rId8"/>
    <p:sldId id="258" r:id="rId9"/>
    <p:sldId id="283" r:id="rId10"/>
    <p:sldId id="284" r:id="rId11"/>
    <p:sldId id="285" r:id="rId12"/>
    <p:sldId id="294" r:id="rId13"/>
    <p:sldId id="297" r:id="rId14"/>
    <p:sldId id="262" r:id="rId15"/>
    <p:sldId id="293" r:id="rId16"/>
    <p:sldId id="269" r:id="rId17"/>
    <p:sldId id="275" r:id="rId18"/>
    <p:sldId id="286" r:id="rId19"/>
    <p:sldId id="292" r:id="rId20"/>
    <p:sldId id="273" r:id="rId21"/>
    <p:sldId id="287" r:id="rId22"/>
    <p:sldId id="288" r:id="rId23"/>
    <p:sldId id="270" r:id="rId24"/>
    <p:sldId id="289" r:id="rId25"/>
    <p:sldId id="290" r:id="rId26"/>
    <p:sldId id="271" r:id="rId27"/>
    <p:sldId id="291" r:id="rId28"/>
    <p:sldId id="295" r:id="rId29"/>
    <p:sldId id="274" r:id="rId30"/>
    <p:sldId id="267" r:id="rId31"/>
    <p:sldId id="29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A5D22D1-4068-3A4F-9CCB-E2B5D474AAAF}">
          <p14:sldIdLst>
            <p14:sldId id="280"/>
            <p14:sldId id="256"/>
            <p14:sldId id="260"/>
            <p14:sldId id="261"/>
            <p14:sldId id="257"/>
            <p14:sldId id="281"/>
            <p14:sldId id="282"/>
            <p14:sldId id="258"/>
            <p14:sldId id="283"/>
            <p14:sldId id="284"/>
            <p14:sldId id="285"/>
            <p14:sldId id="294"/>
            <p14:sldId id="297"/>
            <p14:sldId id="262"/>
            <p14:sldId id="293"/>
            <p14:sldId id="269"/>
            <p14:sldId id="275"/>
            <p14:sldId id="286"/>
            <p14:sldId id="292"/>
            <p14:sldId id="273"/>
            <p14:sldId id="287"/>
            <p14:sldId id="288"/>
            <p14:sldId id="270"/>
            <p14:sldId id="289"/>
            <p14:sldId id="290"/>
            <p14:sldId id="271"/>
            <p14:sldId id="291"/>
            <p14:sldId id="295"/>
            <p14:sldId id="274"/>
            <p14:sldId id="267"/>
            <p14:sldId id="296"/>
          </p14:sldIdLst>
        </p14:section>
        <p14:section name="Setup" id="{96B34E8F-26F4-A246-AD7C-875B83D4810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5BA0"/>
    <a:srgbClr val="A14D88"/>
    <a:srgbClr val="941B1E"/>
    <a:srgbClr val="2083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07"/>
    <p:restoredTop sz="95958"/>
  </p:normalViewPr>
  <p:slideViewPr>
    <p:cSldViewPr snapToGrid="0" snapToObjects="1">
      <p:cViewPr varScale="1">
        <p:scale>
          <a:sx n="72" d="100"/>
          <a:sy n="72" d="100"/>
        </p:scale>
        <p:origin x="36" y="8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B55A51-5800-AD43-B11B-225E34AC0AC9}" type="doc">
      <dgm:prSet loTypeId="urn:microsoft.com/office/officeart/2005/8/layout/cycle2" loCatId="" qsTypeId="urn:microsoft.com/office/officeart/2005/8/quickstyle/simple4" qsCatId="simple" csTypeId="urn:microsoft.com/office/officeart/2005/8/colors/colorful1" csCatId="colorful" phldr="1"/>
      <dgm:spPr/>
      <dgm:t>
        <a:bodyPr/>
        <a:lstStyle/>
        <a:p>
          <a:endParaRPr lang="en-US"/>
        </a:p>
      </dgm:t>
    </dgm:pt>
    <dgm:pt modelId="{2A4969D5-024A-AA46-8F99-13190056F63B}">
      <dgm:prSet phldrT="[Text]"/>
      <dgm:spPr>
        <a:solidFill>
          <a:srgbClr val="92D050"/>
        </a:solidFill>
      </dgm:spPr>
      <dgm:t>
        <a:bodyPr/>
        <a:lstStyle/>
        <a:p>
          <a:r>
            <a:rPr lang="en-US" dirty="0" smtClean="0"/>
            <a:t>UX</a:t>
          </a:r>
          <a:endParaRPr lang="en-US" dirty="0"/>
        </a:p>
      </dgm:t>
    </dgm:pt>
    <dgm:pt modelId="{64EC0AAE-59A7-DA45-993F-304013E81B57}" type="parTrans" cxnId="{CCF62372-FC1F-234F-B06F-6BBC88AE1347}">
      <dgm:prSet/>
      <dgm:spPr/>
      <dgm:t>
        <a:bodyPr/>
        <a:lstStyle/>
        <a:p>
          <a:endParaRPr lang="en-US"/>
        </a:p>
      </dgm:t>
    </dgm:pt>
    <dgm:pt modelId="{15670D76-0688-CB44-8180-973EC5BF935A}" type="sibTrans" cxnId="{CCF62372-FC1F-234F-B06F-6BBC88AE1347}">
      <dgm:prSet/>
      <dgm:spPr>
        <a:solidFill>
          <a:srgbClr val="92D050"/>
        </a:solidFill>
      </dgm:spPr>
      <dgm:t>
        <a:bodyPr/>
        <a:lstStyle/>
        <a:p>
          <a:endParaRPr lang="en-US"/>
        </a:p>
      </dgm:t>
    </dgm:pt>
    <dgm:pt modelId="{599C8BF6-DAB4-CC49-ADF5-99786C1271C1}">
      <dgm:prSet phldrT="[Text]"/>
      <dgm:spPr>
        <a:solidFill>
          <a:srgbClr val="BE5BA0"/>
        </a:solidFill>
      </dgm:spPr>
      <dgm:t>
        <a:bodyPr/>
        <a:lstStyle/>
        <a:p>
          <a:r>
            <a:rPr lang="en-US" dirty="0" smtClean="0"/>
            <a:t>Value Prop</a:t>
          </a:r>
          <a:endParaRPr lang="en-US" dirty="0"/>
        </a:p>
      </dgm:t>
    </dgm:pt>
    <dgm:pt modelId="{5B9A817E-5B33-9449-9AA1-841F4C21CEEE}" type="parTrans" cxnId="{C293AA46-0B3D-6543-9FED-79F9D1AD1058}">
      <dgm:prSet/>
      <dgm:spPr/>
      <dgm:t>
        <a:bodyPr/>
        <a:lstStyle/>
        <a:p>
          <a:endParaRPr lang="en-US"/>
        </a:p>
      </dgm:t>
    </dgm:pt>
    <dgm:pt modelId="{358DFEBF-9741-7041-AE45-4D4AFAA2FF28}" type="sibTrans" cxnId="{C293AA46-0B3D-6543-9FED-79F9D1AD1058}">
      <dgm:prSet/>
      <dgm:spPr>
        <a:solidFill>
          <a:srgbClr val="BE5BA0"/>
        </a:solidFill>
      </dgm:spPr>
      <dgm:t>
        <a:bodyPr/>
        <a:lstStyle/>
        <a:p>
          <a:endParaRPr lang="en-US"/>
        </a:p>
      </dgm:t>
    </dgm:pt>
    <dgm:pt modelId="{913F4E2D-B79F-594A-8C5C-2F9BA8D8D7D2}">
      <dgm:prSet phldrT="[Text]"/>
      <dgm:spPr>
        <a:solidFill>
          <a:srgbClr val="00B0F0"/>
        </a:solidFill>
      </dgm:spPr>
      <dgm:t>
        <a:bodyPr/>
        <a:lstStyle/>
        <a:p>
          <a:r>
            <a:rPr lang="en-US" dirty="0" smtClean="0"/>
            <a:t>Flow</a:t>
          </a:r>
          <a:endParaRPr lang="en-US" dirty="0"/>
        </a:p>
      </dgm:t>
    </dgm:pt>
    <dgm:pt modelId="{9E980664-4990-8347-8415-4B1DC46CF418}" type="parTrans" cxnId="{789E577E-4326-1F4F-90D4-3EF3E6EA7D6B}">
      <dgm:prSet/>
      <dgm:spPr/>
      <dgm:t>
        <a:bodyPr/>
        <a:lstStyle/>
        <a:p>
          <a:endParaRPr lang="en-US"/>
        </a:p>
      </dgm:t>
    </dgm:pt>
    <dgm:pt modelId="{C9080A74-38E8-4347-B653-70A272D86CBD}" type="sibTrans" cxnId="{789E577E-4326-1F4F-90D4-3EF3E6EA7D6B}">
      <dgm:prSet/>
      <dgm:spPr>
        <a:solidFill>
          <a:srgbClr val="00B0F0"/>
        </a:solidFill>
      </dgm:spPr>
      <dgm:t>
        <a:bodyPr/>
        <a:lstStyle/>
        <a:p>
          <a:endParaRPr lang="en-US"/>
        </a:p>
      </dgm:t>
    </dgm:pt>
    <dgm:pt modelId="{03AD8B8E-AE08-144C-81B3-60C7FF768275}" type="pres">
      <dgm:prSet presAssocID="{1CB55A51-5800-AD43-B11B-225E34AC0AC9}" presName="cycle" presStyleCnt="0">
        <dgm:presLayoutVars>
          <dgm:dir/>
          <dgm:resizeHandles val="exact"/>
        </dgm:presLayoutVars>
      </dgm:prSet>
      <dgm:spPr/>
      <dgm:t>
        <a:bodyPr/>
        <a:lstStyle/>
        <a:p>
          <a:endParaRPr lang="en-US"/>
        </a:p>
      </dgm:t>
    </dgm:pt>
    <dgm:pt modelId="{8813F282-2A58-6542-B84F-23465B84A20A}" type="pres">
      <dgm:prSet presAssocID="{2A4969D5-024A-AA46-8F99-13190056F63B}" presName="node" presStyleLbl="node1" presStyleIdx="0" presStyleCnt="3">
        <dgm:presLayoutVars>
          <dgm:bulletEnabled val="1"/>
        </dgm:presLayoutVars>
      </dgm:prSet>
      <dgm:spPr/>
      <dgm:t>
        <a:bodyPr/>
        <a:lstStyle/>
        <a:p>
          <a:endParaRPr lang="en-US"/>
        </a:p>
      </dgm:t>
    </dgm:pt>
    <dgm:pt modelId="{C42DE812-60F9-F647-A463-E2D4013FCFA6}" type="pres">
      <dgm:prSet presAssocID="{15670D76-0688-CB44-8180-973EC5BF935A}" presName="sibTrans" presStyleLbl="sibTrans2D1" presStyleIdx="0" presStyleCnt="3"/>
      <dgm:spPr/>
      <dgm:t>
        <a:bodyPr/>
        <a:lstStyle/>
        <a:p>
          <a:endParaRPr lang="en-US"/>
        </a:p>
      </dgm:t>
    </dgm:pt>
    <dgm:pt modelId="{96B2183E-4C97-B448-A35C-E9E8D36D9C25}" type="pres">
      <dgm:prSet presAssocID="{15670D76-0688-CB44-8180-973EC5BF935A}" presName="connectorText" presStyleLbl="sibTrans2D1" presStyleIdx="0" presStyleCnt="3"/>
      <dgm:spPr/>
      <dgm:t>
        <a:bodyPr/>
        <a:lstStyle/>
        <a:p>
          <a:endParaRPr lang="en-US"/>
        </a:p>
      </dgm:t>
    </dgm:pt>
    <dgm:pt modelId="{00C602A1-A473-5744-A83A-39C775CC8DF1}" type="pres">
      <dgm:prSet presAssocID="{599C8BF6-DAB4-CC49-ADF5-99786C1271C1}" presName="node" presStyleLbl="node1" presStyleIdx="1" presStyleCnt="3">
        <dgm:presLayoutVars>
          <dgm:bulletEnabled val="1"/>
        </dgm:presLayoutVars>
      </dgm:prSet>
      <dgm:spPr/>
      <dgm:t>
        <a:bodyPr/>
        <a:lstStyle/>
        <a:p>
          <a:endParaRPr lang="en-US"/>
        </a:p>
      </dgm:t>
    </dgm:pt>
    <dgm:pt modelId="{D943B64A-A5AA-B941-8CF0-A7A3ACBF2EE0}" type="pres">
      <dgm:prSet presAssocID="{358DFEBF-9741-7041-AE45-4D4AFAA2FF28}" presName="sibTrans" presStyleLbl="sibTrans2D1" presStyleIdx="1" presStyleCnt="3"/>
      <dgm:spPr/>
      <dgm:t>
        <a:bodyPr/>
        <a:lstStyle/>
        <a:p>
          <a:endParaRPr lang="en-US"/>
        </a:p>
      </dgm:t>
    </dgm:pt>
    <dgm:pt modelId="{FF0BA667-57DC-6E47-8F02-832F36CCEBAE}" type="pres">
      <dgm:prSet presAssocID="{358DFEBF-9741-7041-AE45-4D4AFAA2FF28}" presName="connectorText" presStyleLbl="sibTrans2D1" presStyleIdx="1" presStyleCnt="3"/>
      <dgm:spPr/>
      <dgm:t>
        <a:bodyPr/>
        <a:lstStyle/>
        <a:p>
          <a:endParaRPr lang="en-US"/>
        </a:p>
      </dgm:t>
    </dgm:pt>
    <dgm:pt modelId="{BE5E7F69-7FE8-B443-8ACF-07B445F4EE5B}" type="pres">
      <dgm:prSet presAssocID="{913F4E2D-B79F-594A-8C5C-2F9BA8D8D7D2}" presName="node" presStyleLbl="node1" presStyleIdx="2" presStyleCnt="3">
        <dgm:presLayoutVars>
          <dgm:bulletEnabled val="1"/>
        </dgm:presLayoutVars>
      </dgm:prSet>
      <dgm:spPr/>
      <dgm:t>
        <a:bodyPr/>
        <a:lstStyle/>
        <a:p>
          <a:endParaRPr lang="en-US"/>
        </a:p>
      </dgm:t>
    </dgm:pt>
    <dgm:pt modelId="{6CD4C41E-5A2F-8C4E-AF43-98DF95534DE4}" type="pres">
      <dgm:prSet presAssocID="{C9080A74-38E8-4347-B653-70A272D86CBD}" presName="sibTrans" presStyleLbl="sibTrans2D1" presStyleIdx="2" presStyleCnt="3"/>
      <dgm:spPr/>
      <dgm:t>
        <a:bodyPr/>
        <a:lstStyle/>
        <a:p>
          <a:endParaRPr lang="en-US"/>
        </a:p>
      </dgm:t>
    </dgm:pt>
    <dgm:pt modelId="{C6EB6E53-5423-394E-A781-7CF72181F2B5}" type="pres">
      <dgm:prSet presAssocID="{C9080A74-38E8-4347-B653-70A272D86CBD}" presName="connectorText" presStyleLbl="sibTrans2D1" presStyleIdx="2" presStyleCnt="3"/>
      <dgm:spPr/>
      <dgm:t>
        <a:bodyPr/>
        <a:lstStyle/>
        <a:p>
          <a:endParaRPr lang="en-US"/>
        </a:p>
      </dgm:t>
    </dgm:pt>
  </dgm:ptLst>
  <dgm:cxnLst>
    <dgm:cxn modelId="{BE586BE3-6E95-0F4E-BC23-33E85EA1DD33}" type="presOf" srcId="{358DFEBF-9741-7041-AE45-4D4AFAA2FF28}" destId="{D943B64A-A5AA-B941-8CF0-A7A3ACBF2EE0}" srcOrd="0" destOrd="0" presId="urn:microsoft.com/office/officeart/2005/8/layout/cycle2"/>
    <dgm:cxn modelId="{789E577E-4326-1F4F-90D4-3EF3E6EA7D6B}" srcId="{1CB55A51-5800-AD43-B11B-225E34AC0AC9}" destId="{913F4E2D-B79F-594A-8C5C-2F9BA8D8D7D2}" srcOrd="2" destOrd="0" parTransId="{9E980664-4990-8347-8415-4B1DC46CF418}" sibTransId="{C9080A74-38E8-4347-B653-70A272D86CBD}"/>
    <dgm:cxn modelId="{C293AA46-0B3D-6543-9FED-79F9D1AD1058}" srcId="{1CB55A51-5800-AD43-B11B-225E34AC0AC9}" destId="{599C8BF6-DAB4-CC49-ADF5-99786C1271C1}" srcOrd="1" destOrd="0" parTransId="{5B9A817E-5B33-9449-9AA1-841F4C21CEEE}" sibTransId="{358DFEBF-9741-7041-AE45-4D4AFAA2FF28}"/>
    <dgm:cxn modelId="{7BF13E1C-CF42-7544-950F-E23849F498D9}" type="presOf" srcId="{2A4969D5-024A-AA46-8F99-13190056F63B}" destId="{8813F282-2A58-6542-B84F-23465B84A20A}" srcOrd="0" destOrd="0" presId="urn:microsoft.com/office/officeart/2005/8/layout/cycle2"/>
    <dgm:cxn modelId="{7E2FB95C-13B8-0C4D-B0AD-1F62E0A661E7}" type="presOf" srcId="{15670D76-0688-CB44-8180-973EC5BF935A}" destId="{C42DE812-60F9-F647-A463-E2D4013FCFA6}" srcOrd="0" destOrd="0" presId="urn:microsoft.com/office/officeart/2005/8/layout/cycle2"/>
    <dgm:cxn modelId="{6DD8916A-D302-4244-A3E2-E5EC810AF3D0}" type="presOf" srcId="{913F4E2D-B79F-594A-8C5C-2F9BA8D8D7D2}" destId="{BE5E7F69-7FE8-B443-8ACF-07B445F4EE5B}" srcOrd="0" destOrd="0" presId="urn:microsoft.com/office/officeart/2005/8/layout/cycle2"/>
    <dgm:cxn modelId="{18EE7CC9-B832-6446-A494-760B8A63EBF0}" type="presOf" srcId="{1CB55A51-5800-AD43-B11B-225E34AC0AC9}" destId="{03AD8B8E-AE08-144C-81B3-60C7FF768275}" srcOrd="0" destOrd="0" presId="urn:microsoft.com/office/officeart/2005/8/layout/cycle2"/>
    <dgm:cxn modelId="{991273F9-1FB7-2D4B-9C10-5241F0184D9A}" type="presOf" srcId="{15670D76-0688-CB44-8180-973EC5BF935A}" destId="{96B2183E-4C97-B448-A35C-E9E8D36D9C25}" srcOrd="1" destOrd="0" presId="urn:microsoft.com/office/officeart/2005/8/layout/cycle2"/>
    <dgm:cxn modelId="{78DE6F16-5C6F-8B41-8065-476800EB850F}" type="presOf" srcId="{C9080A74-38E8-4347-B653-70A272D86CBD}" destId="{6CD4C41E-5A2F-8C4E-AF43-98DF95534DE4}" srcOrd="0" destOrd="0" presId="urn:microsoft.com/office/officeart/2005/8/layout/cycle2"/>
    <dgm:cxn modelId="{DBE6BA4B-84EB-194F-B623-BD73E78D5BF6}" type="presOf" srcId="{358DFEBF-9741-7041-AE45-4D4AFAA2FF28}" destId="{FF0BA667-57DC-6E47-8F02-832F36CCEBAE}" srcOrd="1" destOrd="0" presId="urn:microsoft.com/office/officeart/2005/8/layout/cycle2"/>
    <dgm:cxn modelId="{76943617-9655-6047-82C0-3FB2F06D96DE}" type="presOf" srcId="{C9080A74-38E8-4347-B653-70A272D86CBD}" destId="{C6EB6E53-5423-394E-A781-7CF72181F2B5}" srcOrd="1" destOrd="0" presId="urn:microsoft.com/office/officeart/2005/8/layout/cycle2"/>
    <dgm:cxn modelId="{CCF62372-FC1F-234F-B06F-6BBC88AE1347}" srcId="{1CB55A51-5800-AD43-B11B-225E34AC0AC9}" destId="{2A4969D5-024A-AA46-8F99-13190056F63B}" srcOrd="0" destOrd="0" parTransId="{64EC0AAE-59A7-DA45-993F-304013E81B57}" sibTransId="{15670D76-0688-CB44-8180-973EC5BF935A}"/>
    <dgm:cxn modelId="{B6B6B437-ED5F-264B-8C45-A7EE50911CA5}" type="presOf" srcId="{599C8BF6-DAB4-CC49-ADF5-99786C1271C1}" destId="{00C602A1-A473-5744-A83A-39C775CC8DF1}" srcOrd="0" destOrd="0" presId="urn:microsoft.com/office/officeart/2005/8/layout/cycle2"/>
    <dgm:cxn modelId="{2327BB39-5D3B-D945-8394-6134C4C95805}" type="presParOf" srcId="{03AD8B8E-AE08-144C-81B3-60C7FF768275}" destId="{8813F282-2A58-6542-B84F-23465B84A20A}" srcOrd="0" destOrd="0" presId="urn:microsoft.com/office/officeart/2005/8/layout/cycle2"/>
    <dgm:cxn modelId="{416F2C3A-6609-2B46-943F-539BDECEE281}" type="presParOf" srcId="{03AD8B8E-AE08-144C-81B3-60C7FF768275}" destId="{C42DE812-60F9-F647-A463-E2D4013FCFA6}" srcOrd="1" destOrd="0" presId="urn:microsoft.com/office/officeart/2005/8/layout/cycle2"/>
    <dgm:cxn modelId="{85423A7B-5F44-2540-945D-044F50A54901}" type="presParOf" srcId="{C42DE812-60F9-F647-A463-E2D4013FCFA6}" destId="{96B2183E-4C97-B448-A35C-E9E8D36D9C25}" srcOrd="0" destOrd="0" presId="urn:microsoft.com/office/officeart/2005/8/layout/cycle2"/>
    <dgm:cxn modelId="{A383E4BE-28EE-AD46-9126-22D15861E911}" type="presParOf" srcId="{03AD8B8E-AE08-144C-81B3-60C7FF768275}" destId="{00C602A1-A473-5744-A83A-39C775CC8DF1}" srcOrd="2" destOrd="0" presId="urn:microsoft.com/office/officeart/2005/8/layout/cycle2"/>
    <dgm:cxn modelId="{84C43D7C-9BED-CD4F-8682-2D59836035B3}" type="presParOf" srcId="{03AD8B8E-AE08-144C-81B3-60C7FF768275}" destId="{D943B64A-A5AA-B941-8CF0-A7A3ACBF2EE0}" srcOrd="3" destOrd="0" presId="urn:microsoft.com/office/officeart/2005/8/layout/cycle2"/>
    <dgm:cxn modelId="{4E400915-6B65-1E42-8EA9-01B5F54350C1}" type="presParOf" srcId="{D943B64A-A5AA-B941-8CF0-A7A3ACBF2EE0}" destId="{FF0BA667-57DC-6E47-8F02-832F36CCEBAE}" srcOrd="0" destOrd="0" presId="urn:microsoft.com/office/officeart/2005/8/layout/cycle2"/>
    <dgm:cxn modelId="{F96E218C-68C8-E84D-B990-9C95AD1F5876}" type="presParOf" srcId="{03AD8B8E-AE08-144C-81B3-60C7FF768275}" destId="{BE5E7F69-7FE8-B443-8ACF-07B445F4EE5B}" srcOrd="4" destOrd="0" presId="urn:microsoft.com/office/officeart/2005/8/layout/cycle2"/>
    <dgm:cxn modelId="{0A5450C0-2AE9-D142-824C-0CADF3C9ED6F}" type="presParOf" srcId="{03AD8B8E-AE08-144C-81B3-60C7FF768275}" destId="{6CD4C41E-5A2F-8C4E-AF43-98DF95534DE4}" srcOrd="5" destOrd="0" presId="urn:microsoft.com/office/officeart/2005/8/layout/cycle2"/>
    <dgm:cxn modelId="{0A2B5FCC-D8B0-AC47-B05D-C69C109B4A75}" type="presParOf" srcId="{6CD4C41E-5A2F-8C4E-AF43-98DF95534DE4}" destId="{C6EB6E53-5423-394E-A781-7CF72181F2B5}" srcOrd="0" destOrd="0" presId="urn:microsoft.com/office/officeart/2005/8/layout/cycle2"/>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13F282-2A58-6542-B84F-23465B84A20A}">
      <dsp:nvSpPr>
        <dsp:cNvPr id="0" name=""/>
        <dsp:cNvSpPr/>
      </dsp:nvSpPr>
      <dsp:spPr>
        <a:xfrm>
          <a:off x="4313039" y="1107"/>
          <a:ext cx="1889521" cy="1889521"/>
        </a:xfrm>
        <a:prstGeom prst="ellipse">
          <a:avLst/>
        </a:prstGeom>
        <a:solidFill>
          <a:srgbClr val="92D05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610" tIns="54610" rIns="54610" bIns="54610" numCol="1" spcCol="1270" anchor="ctr" anchorCtr="0">
          <a:noAutofit/>
        </a:bodyPr>
        <a:lstStyle/>
        <a:p>
          <a:pPr lvl="0" algn="ctr" defTabSz="1911350">
            <a:lnSpc>
              <a:spcPct val="90000"/>
            </a:lnSpc>
            <a:spcBef>
              <a:spcPct val="0"/>
            </a:spcBef>
            <a:spcAft>
              <a:spcPct val="35000"/>
            </a:spcAft>
          </a:pPr>
          <a:r>
            <a:rPr lang="en-US" sz="4300" kern="1200" dirty="0" smtClean="0"/>
            <a:t>UX</a:t>
          </a:r>
          <a:endParaRPr lang="en-US" sz="4300" kern="1200" dirty="0"/>
        </a:p>
      </dsp:txBody>
      <dsp:txXfrm>
        <a:off x="4589753" y="277821"/>
        <a:ext cx="1336093" cy="1336093"/>
      </dsp:txXfrm>
    </dsp:sp>
    <dsp:sp modelId="{C42DE812-60F9-F647-A463-E2D4013FCFA6}">
      <dsp:nvSpPr>
        <dsp:cNvPr id="0" name=""/>
        <dsp:cNvSpPr/>
      </dsp:nvSpPr>
      <dsp:spPr>
        <a:xfrm rot="3600000">
          <a:off x="5708792" y="1844463"/>
          <a:ext cx="503806" cy="637713"/>
        </a:xfrm>
        <a:prstGeom prst="rightArrow">
          <a:avLst>
            <a:gd name="adj1" fmla="val 60000"/>
            <a:gd name="adj2" fmla="val 50000"/>
          </a:avLst>
        </a:prstGeom>
        <a:solidFill>
          <a:srgbClr val="92D05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200150">
            <a:lnSpc>
              <a:spcPct val="90000"/>
            </a:lnSpc>
            <a:spcBef>
              <a:spcPct val="0"/>
            </a:spcBef>
            <a:spcAft>
              <a:spcPct val="35000"/>
            </a:spcAft>
          </a:pPr>
          <a:endParaRPr lang="en-US" sz="2700" kern="1200"/>
        </a:p>
      </dsp:txBody>
      <dsp:txXfrm>
        <a:off x="5746578" y="1906560"/>
        <a:ext cx="352664" cy="382627"/>
      </dsp:txXfrm>
    </dsp:sp>
    <dsp:sp modelId="{00C602A1-A473-5744-A83A-39C775CC8DF1}">
      <dsp:nvSpPr>
        <dsp:cNvPr id="0" name=""/>
        <dsp:cNvSpPr/>
      </dsp:nvSpPr>
      <dsp:spPr>
        <a:xfrm>
          <a:off x="5733089" y="2460707"/>
          <a:ext cx="1889521" cy="1889521"/>
        </a:xfrm>
        <a:prstGeom prst="ellipse">
          <a:avLst/>
        </a:prstGeom>
        <a:solidFill>
          <a:srgbClr val="BE5BA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610" tIns="54610" rIns="54610" bIns="54610" numCol="1" spcCol="1270" anchor="ctr" anchorCtr="0">
          <a:noAutofit/>
        </a:bodyPr>
        <a:lstStyle/>
        <a:p>
          <a:pPr lvl="0" algn="ctr" defTabSz="1911350">
            <a:lnSpc>
              <a:spcPct val="90000"/>
            </a:lnSpc>
            <a:spcBef>
              <a:spcPct val="0"/>
            </a:spcBef>
            <a:spcAft>
              <a:spcPct val="35000"/>
            </a:spcAft>
          </a:pPr>
          <a:r>
            <a:rPr lang="en-US" sz="4300" kern="1200" dirty="0" smtClean="0"/>
            <a:t>Value Prop</a:t>
          </a:r>
          <a:endParaRPr lang="en-US" sz="4300" kern="1200" dirty="0"/>
        </a:p>
      </dsp:txBody>
      <dsp:txXfrm>
        <a:off x="6009803" y="2737421"/>
        <a:ext cx="1336093" cy="1336093"/>
      </dsp:txXfrm>
    </dsp:sp>
    <dsp:sp modelId="{D943B64A-A5AA-B941-8CF0-A7A3ACBF2EE0}">
      <dsp:nvSpPr>
        <dsp:cNvPr id="0" name=""/>
        <dsp:cNvSpPr/>
      </dsp:nvSpPr>
      <dsp:spPr>
        <a:xfrm rot="10800000">
          <a:off x="5020155" y="3086611"/>
          <a:ext cx="503806" cy="637713"/>
        </a:xfrm>
        <a:prstGeom prst="rightArrow">
          <a:avLst>
            <a:gd name="adj1" fmla="val 60000"/>
            <a:gd name="adj2" fmla="val 50000"/>
          </a:avLst>
        </a:prstGeom>
        <a:solidFill>
          <a:srgbClr val="BE5BA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200150">
            <a:lnSpc>
              <a:spcPct val="90000"/>
            </a:lnSpc>
            <a:spcBef>
              <a:spcPct val="0"/>
            </a:spcBef>
            <a:spcAft>
              <a:spcPct val="35000"/>
            </a:spcAft>
          </a:pPr>
          <a:endParaRPr lang="en-US" sz="2700" kern="1200"/>
        </a:p>
      </dsp:txBody>
      <dsp:txXfrm rot="10800000">
        <a:off x="5171297" y="3214154"/>
        <a:ext cx="352664" cy="382627"/>
      </dsp:txXfrm>
    </dsp:sp>
    <dsp:sp modelId="{BE5E7F69-7FE8-B443-8ACF-07B445F4EE5B}">
      <dsp:nvSpPr>
        <dsp:cNvPr id="0" name=""/>
        <dsp:cNvSpPr/>
      </dsp:nvSpPr>
      <dsp:spPr>
        <a:xfrm>
          <a:off x="2892988" y="2460707"/>
          <a:ext cx="1889521" cy="1889521"/>
        </a:xfrm>
        <a:prstGeom prst="ellipse">
          <a:avLst/>
        </a:prstGeom>
        <a:solidFill>
          <a:srgbClr val="00B0F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610" tIns="54610" rIns="54610" bIns="54610" numCol="1" spcCol="1270" anchor="ctr" anchorCtr="0">
          <a:noAutofit/>
        </a:bodyPr>
        <a:lstStyle/>
        <a:p>
          <a:pPr lvl="0" algn="ctr" defTabSz="1911350">
            <a:lnSpc>
              <a:spcPct val="90000"/>
            </a:lnSpc>
            <a:spcBef>
              <a:spcPct val="0"/>
            </a:spcBef>
            <a:spcAft>
              <a:spcPct val="35000"/>
            </a:spcAft>
          </a:pPr>
          <a:r>
            <a:rPr lang="en-US" sz="4300" kern="1200" dirty="0" smtClean="0"/>
            <a:t>Flow</a:t>
          </a:r>
          <a:endParaRPr lang="en-US" sz="4300" kern="1200" dirty="0"/>
        </a:p>
      </dsp:txBody>
      <dsp:txXfrm>
        <a:off x="3169702" y="2737421"/>
        <a:ext cx="1336093" cy="1336093"/>
      </dsp:txXfrm>
    </dsp:sp>
    <dsp:sp modelId="{6CD4C41E-5A2F-8C4E-AF43-98DF95534DE4}">
      <dsp:nvSpPr>
        <dsp:cNvPr id="0" name=""/>
        <dsp:cNvSpPr/>
      </dsp:nvSpPr>
      <dsp:spPr>
        <a:xfrm rot="18000000">
          <a:off x="4288742" y="1869160"/>
          <a:ext cx="503806" cy="637713"/>
        </a:xfrm>
        <a:prstGeom prst="rightArrow">
          <a:avLst>
            <a:gd name="adj1" fmla="val 60000"/>
            <a:gd name="adj2" fmla="val 50000"/>
          </a:avLst>
        </a:prstGeom>
        <a:solidFill>
          <a:srgbClr val="00B0F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200150">
            <a:lnSpc>
              <a:spcPct val="90000"/>
            </a:lnSpc>
            <a:spcBef>
              <a:spcPct val="0"/>
            </a:spcBef>
            <a:spcAft>
              <a:spcPct val="35000"/>
            </a:spcAft>
          </a:pPr>
          <a:endParaRPr lang="en-US" sz="2700" kern="1200"/>
        </a:p>
      </dsp:txBody>
      <dsp:txXfrm>
        <a:off x="4326528" y="2062149"/>
        <a:ext cx="352664" cy="382627"/>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Segoe UI Semilight"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Segoe UI Semilight" charset="0"/>
              </a:defRPr>
            </a:lvl1pPr>
          </a:lstStyle>
          <a:p>
            <a:fld id="{573D9BF3-01BA-4148-AEA0-B8733CC8B894}" type="datetimeFigureOut">
              <a:rPr lang="en-US" smtClean="0"/>
              <a:pPr/>
              <a:t>10/23/2015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Segoe UI Semilight"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Segoe UI Semilight" charset="0"/>
              </a:defRPr>
            </a:lvl1pPr>
          </a:lstStyle>
          <a:p>
            <a:fld id="{9E7AF043-42CE-8344-B2EE-24260CD604CA}" type="slidenum">
              <a:rPr lang="en-US" smtClean="0"/>
              <a:pPr/>
              <a:t>‹#›</a:t>
            </a:fld>
            <a:endParaRPr lang="en-US" dirty="0"/>
          </a:p>
        </p:txBody>
      </p:sp>
    </p:spTree>
    <p:extLst>
      <p:ext uri="{BB962C8B-B14F-4D97-AF65-F5344CB8AC3E}">
        <p14:creationId xmlns:p14="http://schemas.microsoft.com/office/powerpoint/2010/main" val="257178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egoe UI Semilight" charset="0"/>
        <a:ea typeface="+mn-ea"/>
        <a:cs typeface="+mn-cs"/>
      </a:defRPr>
    </a:lvl1pPr>
    <a:lvl2pPr marL="457200" algn="l" defTabSz="914400" rtl="0" eaLnBrk="1" latinLnBrk="0" hangingPunct="1">
      <a:defRPr sz="1200" kern="1200">
        <a:solidFill>
          <a:schemeClr val="tx1"/>
        </a:solidFill>
        <a:latin typeface="Segoe UI Semilight" charset="0"/>
        <a:ea typeface="+mn-ea"/>
        <a:cs typeface="+mn-cs"/>
      </a:defRPr>
    </a:lvl2pPr>
    <a:lvl3pPr marL="914400" algn="l" defTabSz="914400" rtl="0" eaLnBrk="1" latinLnBrk="0" hangingPunct="1">
      <a:defRPr sz="1200" kern="1200">
        <a:solidFill>
          <a:schemeClr val="tx1"/>
        </a:solidFill>
        <a:latin typeface="Segoe UI Semilight" charset="0"/>
        <a:ea typeface="+mn-ea"/>
        <a:cs typeface="+mn-cs"/>
      </a:defRPr>
    </a:lvl3pPr>
    <a:lvl4pPr marL="1371600" algn="l" defTabSz="914400" rtl="0" eaLnBrk="1" latinLnBrk="0" hangingPunct="1">
      <a:defRPr sz="1200" kern="1200">
        <a:solidFill>
          <a:schemeClr val="tx1"/>
        </a:solidFill>
        <a:latin typeface="Segoe UI Semilight" charset="0"/>
        <a:ea typeface="+mn-ea"/>
        <a:cs typeface="+mn-cs"/>
      </a:defRPr>
    </a:lvl4pPr>
    <a:lvl5pPr marL="1828800" algn="l" defTabSz="914400" rtl="0" eaLnBrk="1" latinLnBrk="0" hangingPunct="1">
      <a:defRPr sz="1200" kern="1200">
        <a:solidFill>
          <a:schemeClr val="tx1"/>
        </a:solidFill>
        <a:latin typeface="Segoe UI Semilight"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7AF043-42CE-8344-B2EE-24260CD604CA}" type="slidenum">
              <a:rPr lang="en-US" smtClean="0"/>
              <a:pPr/>
              <a:t>2</a:t>
            </a:fld>
            <a:endParaRPr lang="en-US" dirty="0"/>
          </a:p>
        </p:txBody>
      </p:sp>
    </p:spTree>
    <p:extLst>
      <p:ext uri="{BB962C8B-B14F-4D97-AF65-F5344CB8AC3E}">
        <p14:creationId xmlns:p14="http://schemas.microsoft.com/office/powerpoint/2010/main" val="300026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F35F-DD44-4607-AEC1-49D7A4BC4066}" type="slidenum">
              <a:rPr lang="en-US" smtClean="0"/>
              <a:pPr/>
              <a:t>3</a:t>
            </a:fld>
            <a:endParaRPr lang="en-US" dirty="0"/>
          </a:p>
        </p:txBody>
      </p:sp>
    </p:spTree>
    <p:extLst>
      <p:ext uri="{BB962C8B-B14F-4D97-AF65-F5344CB8AC3E}">
        <p14:creationId xmlns:p14="http://schemas.microsoft.com/office/powerpoint/2010/main" val="1764294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F35F-DD44-4607-AEC1-49D7A4BC4066}" type="slidenum">
              <a:rPr lang="en-US" smtClean="0"/>
              <a:pPr/>
              <a:t>4</a:t>
            </a:fld>
            <a:endParaRPr lang="en-US" dirty="0"/>
          </a:p>
        </p:txBody>
      </p:sp>
    </p:spTree>
    <p:extLst>
      <p:ext uri="{BB962C8B-B14F-4D97-AF65-F5344CB8AC3E}">
        <p14:creationId xmlns:p14="http://schemas.microsoft.com/office/powerpoint/2010/main" val="1350551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7AF043-42CE-8344-B2EE-24260CD604CA}" type="slidenum">
              <a:rPr lang="en-US" smtClean="0"/>
              <a:pPr/>
              <a:t>5</a:t>
            </a:fld>
            <a:endParaRPr lang="en-US" dirty="0"/>
          </a:p>
        </p:txBody>
      </p:sp>
    </p:spTree>
    <p:extLst>
      <p:ext uri="{BB962C8B-B14F-4D97-AF65-F5344CB8AC3E}">
        <p14:creationId xmlns:p14="http://schemas.microsoft.com/office/powerpoint/2010/main" val="19047909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Start for desktop or</a:t>
            </a:r>
            <a:r>
              <a:rPr lang="en-US" baseline="0" dirty="0" smtClean="0"/>
              <a:t> news</a:t>
            </a:r>
            <a:r>
              <a:rPr lang="en-US" dirty="0" smtClean="0"/>
              <a:t>  Not all devices</a:t>
            </a:r>
            <a:r>
              <a:rPr lang="en-US" baseline="0" dirty="0" smtClean="0"/>
              <a:t> have a built in back button so you’ll need to change your UI based on whether or not the button exists. Mobile devices always have a back button, so you don’t need to display one in your application. Desktop devices have a back button visible when in Tablet Mode (also called Continuum)</a:t>
            </a:r>
            <a:endParaRPr lang="en-US" dirty="0"/>
          </a:p>
        </p:txBody>
      </p:sp>
      <p:sp>
        <p:nvSpPr>
          <p:cNvPr id="4" name="Slide Number Placeholder 3"/>
          <p:cNvSpPr>
            <a:spLocks noGrp="1"/>
          </p:cNvSpPr>
          <p:nvPr>
            <p:ph type="sldNum" sz="quarter" idx="10"/>
          </p:nvPr>
        </p:nvSpPr>
        <p:spPr/>
        <p:txBody>
          <a:bodyPr/>
          <a:lstStyle/>
          <a:p>
            <a:fld id="{4CFD207A-07DF-40AD-A916-9872E089CE7A}" type="slidenum">
              <a:rPr lang="en-US" smtClean="0"/>
              <a:t>17</a:t>
            </a:fld>
            <a:endParaRPr lang="en-US"/>
          </a:p>
        </p:txBody>
      </p:sp>
    </p:spTree>
    <p:extLst>
      <p:ext uri="{BB962C8B-B14F-4D97-AF65-F5344CB8AC3E}">
        <p14:creationId xmlns:p14="http://schemas.microsoft.com/office/powerpoint/2010/main" val="19497261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7AF043-42CE-8344-B2EE-24260CD604CA}" type="slidenum">
              <a:rPr lang="en-US" smtClean="0"/>
              <a:pPr/>
              <a:t>20</a:t>
            </a:fld>
            <a:endParaRPr lang="en-US" dirty="0"/>
          </a:p>
        </p:txBody>
      </p:sp>
    </p:spTree>
    <p:extLst>
      <p:ext uri="{BB962C8B-B14F-4D97-AF65-F5344CB8AC3E}">
        <p14:creationId xmlns:p14="http://schemas.microsoft.com/office/powerpoint/2010/main" val="20953868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BDF68E2-58F2-4D09-BE8B-E3BD06533059}"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14855" y="5651723"/>
            <a:ext cx="2080559" cy="499334"/>
          </a:xfrm>
          <a:prstGeom prst="rect">
            <a:avLst/>
          </a:prstGeom>
        </p:spPr>
      </p:pic>
      <p:sp>
        <p:nvSpPr>
          <p:cNvPr id="9" name="TextBox 8"/>
          <p:cNvSpPr txBox="1"/>
          <p:nvPr userDrawn="1"/>
        </p:nvSpPr>
        <p:spPr>
          <a:xfrm>
            <a:off x="5460258" y="6273276"/>
            <a:ext cx="6825872" cy="400110"/>
          </a:xfrm>
          <a:prstGeom prst="rect">
            <a:avLst/>
          </a:prstGeom>
          <a:noFill/>
        </p:spPr>
        <p:txBody>
          <a:bodyPr wrap="square" rtlCol="0">
            <a:spAutoFit/>
          </a:bodyPr>
          <a:lstStyle/>
          <a:p>
            <a:pPr algn="l"/>
            <a:r>
              <a:rPr lang="en-US" sz="2000" dirty="0" smtClean="0">
                <a:latin typeface="Lato" charset="0"/>
                <a:ea typeface="Lato" charset="0"/>
                <a:cs typeface="Lato" charset="0"/>
              </a:rPr>
              <a:t>Inspired Digital Products //</a:t>
            </a:r>
            <a:r>
              <a:rPr lang="en-US" sz="2000" baseline="0" dirty="0" smtClean="0">
                <a:latin typeface="Lato" charset="0"/>
                <a:ea typeface="Lato" charset="0"/>
                <a:cs typeface="Lato" charset="0"/>
              </a:rPr>
              <a:t> </a:t>
            </a:r>
            <a:r>
              <a:rPr lang="en-US" sz="2000" dirty="0" smtClean="0">
                <a:solidFill>
                  <a:srgbClr val="941B1E"/>
                </a:solidFill>
                <a:latin typeface="Lato" charset="0"/>
                <a:ea typeface="Lato" charset="0"/>
                <a:cs typeface="Lato" charset="0"/>
              </a:rPr>
              <a:t>Elevated Human Experiences</a:t>
            </a:r>
            <a:endParaRPr lang="en-US" sz="2000" dirty="0">
              <a:solidFill>
                <a:srgbClr val="941B1E"/>
              </a:solidFill>
              <a:latin typeface="Lato" charset="0"/>
              <a:ea typeface="Lato" charset="0"/>
              <a:cs typeface="Lato" charset="0"/>
            </a:endParaRPr>
          </a:p>
        </p:txBody>
      </p:sp>
    </p:spTree>
    <p:extLst>
      <p:ext uri="{BB962C8B-B14F-4D97-AF65-F5344CB8AC3E}">
        <p14:creationId xmlns:p14="http://schemas.microsoft.com/office/powerpoint/2010/main" val="95768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2D6473-DF6D-4702-B328-E0DD40540A4E}"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45051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6F7E3A-B166-407D-9866-32884E7D5B37}"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955026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838200" y="1871569"/>
            <a:ext cx="10515600" cy="43513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a:t>
            </a:fld>
            <a:endParaRPr lang="en-US" dirty="0"/>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36710" y="5985762"/>
            <a:ext cx="662547" cy="662547"/>
          </a:xfrm>
          <a:prstGeom prst="rect">
            <a:avLst/>
          </a:prstGeom>
        </p:spPr>
      </p:pic>
    </p:spTree>
    <p:extLst>
      <p:ext uri="{BB962C8B-B14F-4D97-AF65-F5344CB8AC3E}">
        <p14:creationId xmlns:p14="http://schemas.microsoft.com/office/powerpoint/2010/main" val="1118549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44578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9AB4D41-86C1-4908-B66A-0B50CEB3BF29}" type="datetimeFigureOut">
              <a:rPr lang="en-US" smtClean="0"/>
              <a:t>10/23/2015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1654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6426E2C-56C1-4E0D-A793-0088A7FDD37E}" type="datetimeFigureOut">
              <a:rPr lang="en-US" smtClean="0"/>
              <a:t>10/23/2015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215596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8C39B41-D8B5-4052-B551-9B5525EAA8B6}" type="datetimeFigureOut">
              <a:rPr lang="en-US" smtClean="0"/>
              <a:t>10/23/2015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18037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10/23/2015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33513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ABBEA6-7C60-4B02-AE87-00D78D8422AF}" type="datetimeFigureOut">
              <a:rPr lang="en-US" smtClean="0"/>
              <a:t>10/23/2015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32150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10/23/2015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60284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Segoe UI Semilight" charset="0"/>
              </a:defRPr>
            </a:lvl1pPr>
          </a:lstStyle>
          <a:p>
            <a:fld id="{98624D31-43A5-475A-80CF-332C9F6DCF35}" type="datetimeFigureOut">
              <a:rPr lang="en-US" smtClean="0"/>
              <a:pPr/>
              <a:t>10/23/2015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Segoe UI Semilight" charset="0"/>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Segoe UI Semilight" charset="0"/>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5239190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Lato Light" charset="0"/>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Segoe UI Semilight"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Segoe UI Semilight"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Segoe UI Semilight"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Segoe UI Semilight"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Segoe UI Semilight"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png"/><Relationship Id="rId7"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png"/><Relationship Id="rId7"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visualstudiogallery.msdn.microsoft.com/60bb885a-44e9-4cbf-a380-270803b3f6e5" TargetMode="External"/><Relationship Id="rId2" Type="http://schemas.openxmlformats.org/officeDocument/2006/relationships/hyperlink" Target="https://dev.windows.com/en-us/design" TargetMode="External"/><Relationship Id="rId1" Type="http://schemas.openxmlformats.org/officeDocument/2006/relationships/slideLayout" Target="../slideLayouts/slideLayout2.xml"/><Relationship Id="rId4" Type="http://schemas.openxmlformats.org/officeDocument/2006/relationships/hyperlink" Target="http://modernicons.io/segoe-mdl2/cheatshee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5" name="Picture 3" descr="C:\Users\Chris\CAW\DVSUG\WebSiteInfo\Images\DenverDevDay 2014 Mediu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952" y="1575296"/>
            <a:ext cx="8838096" cy="44190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scene3d>
            <a:camera prst="isometricTopUp"/>
            <a:lightRig rig="threePt" dir="t"/>
          </a:scene3d>
          <a:extLst/>
        </p:spPr>
      </p:pic>
      <p:sp>
        <p:nvSpPr>
          <p:cNvPr id="10" name="Title 1"/>
          <p:cNvSpPr txBox="1">
            <a:spLocks/>
          </p:cNvSpPr>
          <p:nvPr/>
        </p:nvSpPr>
        <p:spPr>
          <a:xfrm>
            <a:off x="6096000" y="152400"/>
            <a:ext cx="4419048" cy="1890838"/>
          </a:xfrm>
          <a:prstGeom prst="rect">
            <a:avLst/>
          </a:prstGeom>
          <a:effectLst>
            <a:softEdge rad="0"/>
          </a:effectLst>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5400" b="1" spc="300" dirty="0">
                <a:solidFill>
                  <a:prstClr val="white"/>
                </a:solidFill>
                <a:latin typeface="Lato Light" charset="0"/>
              </a:rPr>
              <a:t>Welcome</a:t>
            </a:r>
            <a:r>
              <a:rPr lang="en-US" sz="3200" b="1" spc="300" dirty="0">
                <a:solidFill>
                  <a:prstClr val="white"/>
                </a:solidFill>
                <a:latin typeface="Lato Light" charset="0"/>
              </a:rPr>
              <a:t> </a:t>
            </a:r>
            <a:br>
              <a:rPr lang="en-US" sz="3200" b="1" spc="300" dirty="0">
                <a:solidFill>
                  <a:prstClr val="white"/>
                </a:solidFill>
                <a:latin typeface="Lato Light" charset="0"/>
              </a:rPr>
            </a:br>
            <a:r>
              <a:rPr lang="en-US" sz="1400" b="1" spc="300" dirty="0">
                <a:solidFill>
                  <a:prstClr val="white"/>
                </a:solidFill>
                <a:latin typeface="Lato Light" charset="0"/>
              </a:rPr>
              <a:t>October 23, 2015</a:t>
            </a:r>
          </a:p>
          <a:p>
            <a:r>
              <a:rPr lang="en-US" sz="3200" b="1" spc="300" dirty="0">
                <a:solidFill>
                  <a:srgbClr val="00B0F0"/>
                </a:solidFill>
                <a:effectLst>
                  <a:outerShdw blurRad="38100" dist="38100" dir="2700000" algn="tl">
                    <a:srgbClr val="000000">
                      <a:alpha val="43137"/>
                    </a:srgbClr>
                  </a:outerShdw>
                </a:effectLst>
                <a:latin typeface="Rockwell" panose="02060603020205020403" pitchFamily="18" charset="0"/>
              </a:rPr>
              <a:t>Brought to you by Our Sponsors!</a:t>
            </a:r>
          </a:p>
        </p:txBody>
      </p:sp>
      <p:pic>
        <p:nvPicPr>
          <p:cNvPr id="3" name="Picture 2"/>
          <p:cNvPicPr>
            <a:picLocks noChangeAspect="1"/>
          </p:cNvPicPr>
          <p:nvPr/>
        </p:nvPicPr>
        <p:blipFill>
          <a:blip r:embed="rId3"/>
          <a:stretch>
            <a:fillRect/>
          </a:stretch>
        </p:blipFill>
        <p:spPr>
          <a:xfrm>
            <a:off x="2045269" y="5419420"/>
            <a:ext cx="7826963" cy="1297090"/>
          </a:xfrm>
          <a:prstGeom prst="rect">
            <a:avLst/>
          </a:prstGeom>
          <a:effectLst>
            <a:softEdge rad="342900"/>
          </a:effectLst>
        </p:spPr>
      </p:pic>
      <p:pic>
        <p:nvPicPr>
          <p:cNvPr id="9" name="Picture 8"/>
          <p:cNvPicPr>
            <a:picLocks noChangeAspect="1"/>
          </p:cNvPicPr>
          <p:nvPr/>
        </p:nvPicPr>
        <p:blipFill>
          <a:blip r:embed="rId4"/>
          <a:stretch>
            <a:fillRect/>
          </a:stretch>
        </p:blipFill>
        <p:spPr>
          <a:xfrm>
            <a:off x="1905001" y="321599"/>
            <a:ext cx="4035449" cy="1109743"/>
          </a:xfrm>
          <a:prstGeom prst="rect">
            <a:avLst/>
          </a:prstGeom>
          <a:effectLst>
            <a:glow rad="127000">
              <a:schemeClr val="accent1">
                <a:alpha val="51000"/>
              </a:schemeClr>
            </a:glow>
            <a:outerShdw dist="50800" dir="5400000" algn="ctr" rotWithShape="0">
              <a:srgbClr val="000000">
                <a:alpha val="43137"/>
              </a:srgbClr>
            </a:outerShdw>
            <a:reflection stA="45000" endPos="0" dist="50800" dir="5400000" sy="-100000" algn="bl" rotWithShape="0"/>
            <a:softEdge rad="139700"/>
          </a:effectLst>
        </p:spPr>
      </p:pic>
      <p:pic>
        <p:nvPicPr>
          <p:cNvPr id="13" name="Picture 12"/>
          <p:cNvPicPr>
            <a:picLocks noChangeAspect="1"/>
          </p:cNvPicPr>
          <p:nvPr/>
        </p:nvPicPr>
        <p:blipFill>
          <a:blip r:embed="rId5"/>
          <a:stretch>
            <a:fillRect/>
          </a:stretch>
        </p:blipFill>
        <p:spPr>
          <a:xfrm>
            <a:off x="4706190" y="2555585"/>
            <a:ext cx="1264283" cy="853391"/>
          </a:xfrm>
          <a:prstGeom prst="rect">
            <a:avLst/>
          </a:prstGeom>
          <a:effectLst>
            <a:softEdge rad="88900"/>
          </a:effectLst>
        </p:spPr>
      </p:pic>
      <p:pic>
        <p:nvPicPr>
          <p:cNvPr id="14" name="Picture 13"/>
          <p:cNvPicPr>
            <a:picLocks noChangeAspect="1"/>
          </p:cNvPicPr>
          <p:nvPr/>
        </p:nvPicPr>
        <p:blipFill>
          <a:blip r:embed="rId6"/>
          <a:stretch>
            <a:fillRect/>
          </a:stretch>
        </p:blipFill>
        <p:spPr>
          <a:xfrm>
            <a:off x="1954343" y="3907649"/>
            <a:ext cx="4004406" cy="1198189"/>
          </a:xfrm>
          <a:prstGeom prst="rect">
            <a:avLst/>
          </a:prstGeom>
          <a:effectLst>
            <a:glow rad="127000">
              <a:schemeClr val="accent1">
                <a:alpha val="53000"/>
              </a:schemeClr>
            </a:glow>
            <a:softEdge rad="152400"/>
          </a:effectLst>
        </p:spPr>
      </p:pic>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81200" y="1668355"/>
            <a:ext cx="3977550" cy="715991"/>
          </a:xfrm>
          <a:prstGeom prst="rect">
            <a:avLst/>
          </a:prstGeom>
          <a:effectLst>
            <a:glow rad="152400">
              <a:schemeClr val="accent1"/>
            </a:glow>
            <a:outerShdw blurRad="50800" dir="5400000" algn="ctr" rotWithShape="0">
              <a:srgbClr val="000000">
                <a:alpha val="43137"/>
              </a:srgbClr>
            </a:outerShdw>
            <a:softEdge rad="12700"/>
          </a:effectLst>
        </p:spPr>
      </p:pic>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89817" y="2673694"/>
            <a:ext cx="2471134" cy="831507"/>
          </a:xfrm>
          <a:prstGeom prst="rect">
            <a:avLst/>
          </a:prstGeom>
          <a:effectLst>
            <a:glow rad="127000">
              <a:schemeClr val="accent1"/>
            </a:glow>
            <a:softEdge rad="0"/>
          </a:effectLst>
        </p:spPr>
      </p:pic>
      <p:pic>
        <p:nvPicPr>
          <p:cNvPr id="5" name="Picture 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600549" y="3907648"/>
            <a:ext cx="3409950" cy="1123950"/>
          </a:xfrm>
          <a:prstGeom prst="rect">
            <a:avLst/>
          </a:prstGeom>
          <a:effectLst>
            <a:glow rad="127000">
              <a:schemeClr val="accent1">
                <a:alpha val="74000"/>
              </a:schemeClr>
            </a:glow>
          </a:effectLst>
        </p:spPr>
      </p:pic>
    </p:spTree>
    <p:extLst>
      <p:ext uri="{BB962C8B-B14F-4D97-AF65-F5344CB8AC3E}">
        <p14:creationId xmlns:p14="http://schemas.microsoft.com/office/powerpoint/2010/main" val="3150427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a:t>
            </a:r>
            <a:r>
              <a:rPr lang="en-US" dirty="0" smtClean="0"/>
              <a:t>Comparison</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3044" y="1898960"/>
            <a:ext cx="5010685" cy="3846748"/>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5746" y="1898960"/>
            <a:ext cx="4277056" cy="3851299"/>
          </a:xfrm>
          <a:prstGeom prst="rect">
            <a:avLst/>
          </a:prstGeom>
        </p:spPr>
      </p:pic>
    </p:spTree>
    <p:extLst>
      <p:ext uri="{BB962C8B-B14F-4D97-AF65-F5344CB8AC3E}">
        <p14:creationId xmlns:p14="http://schemas.microsoft.com/office/powerpoint/2010/main" val="9584116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Eventster</a:t>
            </a:r>
            <a:r>
              <a:rPr lang="en-US" dirty="0" smtClean="0"/>
              <a:t> </a:t>
            </a:r>
            <a:r>
              <a:rPr lang="en-US" dirty="0" smtClean="0"/>
              <a:t>Pattern</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3484" y="1799873"/>
            <a:ext cx="5238561" cy="3893122"/>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5027" y="1799872"/>
            <a:ext cx="5223646" cy="3893123"/>
          </a:xfrm>
          <a:prstGeom prst="rect">
            <a:avLst/>
          </a:prstGeom>
        </p:spPr>
      </p:pic>
    </p:spTree>
    <p:extLst>
      <p:ext uri="{BB962C8B-B14F-4D97-AF65-F5344CB8AC3E}">
        <p14:creationId xmlns:p14="http://schemas.microsoft.com/office/powerpoint/2010/main" val="12946864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40458" y="873457"/>
            <a:ext cx="6968192" cy="5349544"/>
          </a:xfrm>
        </p:spPr>
      </p:pic>
    </p:spTree>
    <p:extLst>
      <p:ext uri="{BB962C8B-B14F-4D97-AF65-F5344CB8AC3E}">
        <p14:creationId xmlns:p14="http://schemas.microsoft.com/office/powerpoint/2010/main" val="720150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5" name="Picture 3" descr="C:\Users\Chris\CAW\DVSUG\WebSiteInfo\Images\DenverDevDay 2014 Mediu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952" y="1575296"/>
            <a:ext cx="8838096" cy="44190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scene3d>
            <a:camera prst="isometricTopUp"/>
            <a:lightRig rig="threePt" dir="t"/>
          </a:scene3d>
          <a:extLst/>
        </p:spPr>
      </p:pic>
      <p:sp>
        <p:nvSpPr>
          <p:cNvPr id="10" name="Title 1"/>
          <p:cNvSpPr txBox="1">
            <a:spLocks/>
          </p:cNvSpPr>
          <p:nvPr/>
        </p:nvSpPr>
        <p:spPr>
          <a:xfrm>
            <a:off x="6096000" y="152400"/>
            <a:ext cx="4419048" cy="1890838"/>
          </a:xfrm>
          <a:prstGeom prst="rect">
            <a:avLst/>
          </a:prstGeom>
          <a:effectLst>
            <a:softEdge rad="0"/>
          </a:effectLst>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5400" b="1" spc="300" dirty="0">
                <a:solidFill>
                  <a:prstClr val="white"/>
                </a:solidFill>
                <a:latin typeface="Lato Light" charset="0"/>
              </a:rPr>
              <a:t>Welcome</a:t>
            </a:r>
            <a:r>
              <a:rPr lang="en-US" sz="3200" b="1" spc="300" dirty="0">
                <a:solidFill>
                  <a:prstClr val="white"/>
                </a:solidFill>
                <a:latin typeface="Lato Light" charset="0"/>
              </a:rPr>
              <a:t> </a:t>
            </a:r>
            <a:br>
              <a:rPr lang="en-US" sz="3200" b="1" spc="300" dirty="0">
                <a:solidFill>
                  <a:prstClr val="white"/>
                </a:solidFill>
                <a:latin typeface="Lato Light" charset="0"/>
              </a:rPr>
            </a:br>
            <a:r>
              <a:rPr lang="en-US" sz="1400" b="1" spc="300" dirty="0">
                <a:solidFill>
                  <a:prstClr val="white"/>
                </a:solidFill>
                <a:latin typeface="Lato Light" charset="0"/>
              </a:rPr>
              <a:t>October 23, 2015</a:t>
            </a:r>
          </a:p>
          <a:p>
            <a:r>
              <a:rPr lang="en-US" sz="3200" b="1" spc="300" dirty="0">
                <a:solidFill>
                  <a:srgbClr val="00B0F0"/>
                </a:solidFill>
                <a:effectLst>
                  <a:outerShdw blurRad="38100" dist="38100" dir="2700000" algn="tl">
                    <a:srgbClr val="000000">
                      <a:alpha val="43137"/>
                    </a:srgbClr>
                  </a:outerShdw>
                </a:effectLst>
                <a:latin typeface="Rockwell" panose="02060603020205020403" pitchFamily="18" charset="0"/>
              </a:rPr>
              <a:t>Brought to you by Our Sponsors!</a:t>
            </a:r>
          </a:p>
        </p:txBody>
      </p:sp>
      <p:pic>
        <p:nvPicPr>
          <p:cNvPr id="3" name="Picture 2"/>
          <p:cNvPicPr>
            <a:picLocks noChangeAspect="1"/>
          </p:cNvPicPr>
          <p:nvPr/>
        </p:nvPicPr>
        <p:blipFill>
          <a:blip r:embed="rId3"/>
          <a:stretch>
            <a:fillRect/>
          </a:stretch>
        </p:blipFill>
        <p:spPr>
          <a:xfrm>
            <a:off x="2045269" y="5419420"/>
            <a:ext cx="7826963" cy="1297090"/>
          </a:xfrm>
          <a:prstGeom prst="rect">
            <a:avLst/>
          </a:prstGeom>
          <a:effectLst>
            <a:softEdge rad="342900"/>
          </a:effectLst>
        </p:spPr>
      </p:pic>
      <p:pic>
        <p:nvPicPr>
          <p:cNvPr id="9" name="Picture 8"/>
          <p:cNvPicPr>
            <a:picLocks noChangeAspect="1"/>
          </p:cNvPicPr>
          <p:nvPr/>
        </p:nvPicPr>
        <p:blipFill>
          <a:blip r:embed="rId4"/>
          <a:stretch>
            <a:fillRect/>
          </a:stretch>
        </p:blipFill>
        <p:spPr>
          <a:xfrm>
            <a:off x="1905001" y="321599"/>
            <a:ext cx="4035449" cy="1109743"/>
          </a:xfrm>
          <a:prstGeom prst="rect">
            <a:avLst/>
          </a:prstGeom>
          <a:effectLst>
            <a:glow rad="127000">
              <a:schemeClr val="accent1">
                <a:alpha val="51000"/>
              </a:schemeClr>
            </a:glow>
            <a:outerShdw dist="50800" dir="5400000" algn="ctr" rotWithShape="0">
              <a:srgbClr val="000000">
                <a:alpha val="43137"/>
              </a:srgbClr>
            </a:outerShdw>
            <a:reflection stA="45000" endPos="0" dist="50800" dir="5400000" sy="-100000" algn="bl" rotWithShape="0"/>
            <a:softEdge rad="139700"/>
          </a:effectLst>
        </p:spPr>
      </p:pic>
      <p:pic>
        <p:nvPicPr>
          <p:cNvPr id="13" name="Picture 12"/>
          <p:cNvPicPr>
            <a:picLocks noChangeAspect="1"/>
          </p:cNvPicPr>
          <p:nvPr/>
        </p:nvPicPr>
        <p:blipFill>
          <a:blip r:embed="rId5"/>
          <a:stretch>
            <a:fillRect/>
          </a:stretch>
        </p:blipFill>
        <p:spPr>
          <a:xfrm>
            <a:off x="4706190" y="2555585"/>
            <a:ext cx="1264283" cy="853391"/>
          </a:xfrm>
          <a:prstGeom prst="rect">
            <a:avLst/>
          </a:prstGeom>
          <a:effectLst>
            <a:softEdge rad="88900"/>
          </a:effectLst>
        </p:spPr>
      </p:pic>
      <p:pic>
        <p:nvPicPr>
          <p:cNvPr id="14" name="Picture 13"/>
          <p:cNvPicPr>
            <a:picLocks noChangeAspect="1"/>
          </p:cNvPicPr>
          <p:nvPr/>
        </p:nvPicPr>
        <p:blipFill>
          <a:blip r:embed="rId6"/>
          <a:stretch>
            <a:fillRect/>
          </a:stretch>
        </p:blipFill>
        <p:spPr>
          <a:xfrm>
            <a:off x="1954343" y="3907649"/>
            <a:ext cx="4004406" cy="1198189"/>
          </a:xfrm>
          <a:prstGeom prst="rect">
            <a:avLst/>
          </a:prstGeom>
          <a:effectLst>
            <a:glow rad="127000">
              <a:schemeClr val="accent1">
                <a:alpha val="53000"/>
              </a:schemeClr>
            </a:glow>
            <a:softEdge rad="152400"/>
          </a:effectLst>
        </p:spPr>
      </p:pic>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81200" y="1668355"/>
            <a:ext cx="3977550" cy="715991"/>
          </a:xfrm>
          <a:prstGeom prst="rect">
            <a:avLst/>
          </a:prstGeom>
          <a:effectLst>
            <a:glow rad="152400">
              <a:schemeClr val="accent1"/>
            </a:glow>
            <a:outerShdw blurRad="50800" dir="5400000" algn="ctr" rotWithShape="0">
              <a:srgbClr val="000000">
                <a:alpha val="43137"/>
              </a:srgbClr>
            </a:outerShdw>
            <a:softEdge rad="12700"/>
          </a:effectLst>
        </p:spPr>
      </p:pic>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89817" y="2673694"/>
            <a:ext cx="2471134" cy="831507"/>
          </a:xfrm>
          <a:prstGeom prst="rect">
            <a:avLst/>
          </a:prstGeom>
          <a:effectLst>
            <a:glow rad="127000">
              <a:schemeClr val="accent1"/>
            </a:glow>
            <a:softEdge rad="0"/>
          </a:effectLst>
        </p:spPr>
      </p:pic>
      <p:pic>
        <p:nvPicPr>
          <p:cNvPr id="5" name="Picture 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600549" y="3907648"/>
            <a:ext cx="3409950" cy="1123950"/>
          </a:xfrm>
          <a:prstGeom prst="rect">
            <a:avLst/>
          </a:prstGeom>
          <a:effectLst>
            <a:glow rad="127000">
              <a:schemeClr val="accent1">
                <a:alpha val="74000"/>
              </a:schemeClr>
            </a:glow>
          </a:effectLst>
        </p:spPr>
      </p:pic>
    </p:spTree>
    <p:extLst>
      <p:ext uri="{BB962C8B-B14F-4D97-AF65-F5344CB8AC3E}">
        <p14:creationId xmlns:p14="http://schemas.microsoft.com/office/powerpoint/2010/main" val="11682936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to Consider</a:t>
            </a:r>
            <a:endParaRPr lang="en-US" dirty="0"/>
          </a:p>
        </p:txBody>
      </p:sp>
      <p:sp>
        <p:nvSpPr>
          <p:cNvPr id="3" name="Content Placeholder 2"/>
          <p:cNvSpPr>
            <a:spLocks noGrp="1"/>
          </p:cNvSpPr>
          <p:nvPr>
            <p:ph idx="1"/>
          </p:nvPr>
        </p:nvSpPr>
        <p:spPr>
          <a:xfrm>
            <a:off x="838200" y="1555845"/>
            <a:ext cx="10515600" cy="4667062"/>
          </a:xfrm>
        </p:spPr>
        <p:txBody>
          <a:bodyPr/>
          <a:lstStyle/>
          <a:p>
            <a:r>
              <a:rPr lang="en-US" dirty="0" smtClean="0"/>
              <a:t>Define content areas with background fills</a:t>
            </a:r>
          </a:p>
          <a:p>
            <a:r>
              <a:rPr lang="en-US" dirty="0" smtClean="0"/>
              <a:t>Use borders sparingly</a:t>
            </a:r>
          </a:p>
          <a:p>
            <a:r>
              <a:rPr lang="en-US" dirty="0" smtClean="0"/>
              <a:t>Can expand into title bar</a:t>
            </a:r>
          </a:p>
          <a:p>
            <a:r>
              <a:rPr lang="en-US" dirty="0" smtClean="0"/>
              <a:t>Use adaptive and responsive layouts</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2320" y="3752885"/>
            <a:ext cx="8120133" cy="2746439"/>
          </a:xfrm>
          <a:prstGeom prst="rect">
            <a:avLst/>
          </a:prstGeom>
        </p:spPr>
      </p:pic>
    </p:spTree>
    <p:extLst>
      <p:ext uri="{BB962C8B-B14F-4D97-AF65-F5344CB8AC3E}">
        <p14:creationId xmlns:p14="http://schemas.microsoft.com/office/powerpoint/2010/main" val="177867971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Evenster</a:t>
            </a:r>
            <a:r>
              <a:rPr lang="en-US" dirty="0" smtClean="0"/>
              <a:t> Layout</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1188" y="1456827"/>
            <a:ext cx="7449301" cy="4766174"/>
          </a:xfrm>
        </p:spPr>
      </p:pic>
    </p:spTree>
    <p:extLst>
      <p:ext uri="{BB962C8B-B14F-4D97-AF65-F5344CB8AC3E}">
        <p14:creationId xmlns:p14="http://schemas.microsoft.com/office/powerpoint/2010/main" val="11199121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Navigation</a:t>
            </a:r>
            <a:endParaRPr lang="en-US" dirty="0"/>
          </a:p>
        </p:txBody>
      </p:sp>
      <p:sp>
        <p:nvSpPr>
          <p:cNvPr id="3" name="Content Placeholder 2"/>
          <p:cNvSpPr>
            <a:spLocks noGrp="1"/>
          </p:cNvSpPr>
          <p:nvPr>
            <p:ph idx="1"/>
          </p:nvPr>
        </p:nvSpPr>
        <p:spPr/>
        <p:txBody>
          <a:bodyPr/>
          <a:lstStyle/>
          <a:p>
            <a:r>
              <a:rPr lang="en-US" dirty="0" smtClean="0"/>
              <a:t>Shell back button</a:t>
            </a:r>
          </a:p>
          <a:p>
            <a:r>
              <a:rPr lang="en-US" dirty="0" smtClean="0"/>
              <a:t>Custom back button</a:t>
            </a:r>
          </a:p>
          <a:p>
            <a:r>
              <a:rPr lang="en-US" dirty="0" smtClean="0"/>
              <a:t>Custom back button in title bar</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8794" y="736980"/>
            <a:ext cx="4378145" cy="5691116"/>
          </a:xfrm>
          <a:prstGeom prst="rect">
            <a:avLst/>
          </a:prstGeom>
        </p:spPr>
      </p:pic>
    </p:spTree>
    <p:extLst>
      <p:ext uri="{BB962C8B-B14F-4D97-AF65-F5344CB8AC3E}">
        <p14:creationId xmlns:p14="http://schemas.microsoft.com/office/powerpoint/2010/main" val="5364230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Handling Back Navigation</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9933" y="1454591"/>
            <a:ext cx="1185223" cy="215495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1991" y="1494932"/>
            <a:ext cx="2756856" cy="2205485"/>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49678" y="4289903"/>
            <a:ext cx="3198212" cy="2100159"/>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0057" y="4219307"/>
            <a:ext cx="3544976" cy="2315916"/>
          </a:xfrm>
          <a:prstGeom prst="rect">
            <a:avLst/>
          </a:prstGeom>
        </p:spPr>
      </p:pic>
      <p:sp>
        <p:nvSpPr>
          <p:cNvPr id="12" name="TextBox 11"/>
          <p:cNvSpPr txBox="1"/>
          <p:nvPr/>
        </p:nvSpPr>
        <p:spPr>
          <a:xfrm>
            <a:off x="2411852" y="3578373"/>
            <a:ext cx="816249" cy="369332"/>
          </a:xfrm>
          <a:prstGeom prst="rect">
            <a:avLst/>
          </a:prstGeom>
          <a:noFill/>
        </p:spPr>
        <p:txBody>
          <a:bodyPr wrap="none" rtlCol="0">
            <a:spAutoFit/>
          </a:bodyPr>
          <a:lstStyle/>
          <a:p>
            <a:r>
              <a:rPr lang="en-US" dirty="0" smtClean="0">
                <a:latin typeface="Segoe UI Semilight" charset="0"/>
              </a:rPr>
              <a:t>Phone</a:t>
            </a:r>
            <a:endParaRPr lang="en-US" dirty="0">
              <a:latin typeface="Segoe UI Semilight" charset="0"/>
            </a:endParaRPr>
          </a:p>
        </p:txBody>
      </p:sp>
      <p:sp>
        <p:nvSpPr>
          <p:cNvPr id="15" name="TextBox 14"/>
          <p:cNvSpPr txBox="1"/>
          <p:nvPr/>
        </p:nvSpPr>
        <p:spPr>
          <a:xfrm>
            <a:off x="7171116" y="3655613"/>
            <a:ext cx="772776" cy="369332"/>
          </a:xfrm>
          <a:prstGeom prst="rect">
            <a:avLst/>
          </a:prstGeom>
          <a:noFill/>
        </p:spPr>
        <p:txBody>
          <a:bodyPr wrap="none" rtlCol="0">
            <a:spAutoFit/>
          </a:bodyPr>
          <a:lstStyle/>
          <a:p>
            <a:r>
              <a:rPr lang="en-US" dirty="0" smtClean="0">
                <a:latin typeface="Segoe UI Semilight" charset="0"/>
              </a:rPr>
              <a:t>Tablet</a:t>
            </a:r>
            <a:endParaRPr lang="en-US" dirty="0">
              <a:latin typeface="Segoe UI Semilight" charset="0"/>
            </a:endParaRPr>
          </a:p>
        </p:txBody>
      </p:sp>
      <p:sp>
        <p:nvSpPr>
          <p:cNvPr id="16" name="TextBox 15"/>
          <p:cNvSpPr txBox="1"/>
          <p:nvPr/>
        </p:nvSpPr>
        <p:spPr>
          <a:xfrm>
            <a:off x="2150986" y="6326419"/>
            <a:ext cx="1400896" cy="369332"/>
          </a:xfrm>
          <a:prstGeom prst="rect">
            <a:avLst/>
          </a:prstGeom>
          <a:noFill/>
        </p:spPr>
        <p:txBody>
          <a:bodyPr wrap="none" rtlCol="0">
            <a:spAutoFit/>
          </a:bodyPr>
          <a:lstStyle/>
          <a:p>
            <a:r>
              <a:rPr lang="en-US" dirty="0" smtClean="0">
                <a:latin typeface="Segoe UI Semilight" charset="0"/>
              </a:rPr>
              <a:t>Surface Hub</a:t>
            </a:r>
            <a:endParaRPr lang="en-US" dirty="0">
              <a:latin typeface="Segoe UI Semilight" charset="0"/>
            </a:endParaRPr>
          </a:p>
        </p:txBody>
      </p:sp>
      <p:sp>
        <p:nvSpPr>
          <p:cNvPr id="17" name="TextBox 16"/>
          <p:cNvSpPr txBox="1"/>
          <p:nvPr/>
        </p:nvSpPr>
        <p:spPr>
          <a:xfrm>
            <a:off x="7071827" y="6323663"/>
            <a:ext cx="1002197" cy="369332"/>
          </a:xfrm>
          <a:prstGeom prst="rect">
            <a:avLst/>
          </a:prstGeom>
          <a:noFill/>
        </p:spPr>
        <p:txBody>
          <a:bodyPr wrap="none" rtlCol="0">
            <a:spAutoFit/>
          </a:bodyPr>
          <a:lstStyle/>
          <a:p>
            <a:r>
              <a:rPr lang="en-US" dirty="0" smtClean="0">
                <a:latin typeface="Segoe UI Semilight" charset="0"/>
              </a:rPr>
              <a:t>Desktop</a:t>
            </a:r>
            <a:endParaRPr lang="en-US" dirty="0">
              <a:latin typeface="Segoe UI Semilight" charset="0"/>
            </a:endParaRPr>
          </a:p>
        </p:txBody>
      </p:sp>
    </p:spTree>
    <p:extLst>
      <p:ext uri="{BB962C8B-B14F-4D97-AF65-F5344CB8AC3E}">
        <p14:creationId xmlns:p14="http://schemas.microsoft.com/office/powerpoint/2010/main" val="5265414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Eventster</a:t>
            </a:r>
            <a:r>
              <a:rPr lang="en-US" dirty="0" smtClean="0"/>
              <a:t> Navigation</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9806" y="1819241"/>
            <a:ext cx="5646654" cy="440376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8296" y="1870029"/>
            <a:ext cx="2212592" cy="4326340"/>
          </a:xfrm>
          <a:prstGeom prst="rect">
            <a:avLst/>
          </a:prstGeom>
        </p:spPr>
      </p:pic>
    </p:spTree>
    <p:extLst>
      <p:ext uri="{BB962C8B-B14F-4D97-AF65-F5344CB8AC3E}">
        <p14:creationId xmlns:p14="http://schemas.microsoft.com/office/powerpoint/2010/main" val="15896033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Branding</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8758" y="1871663"/>
            <a:ext cx="9314483" cy="4351337"/>
          </a:xfrm>
        </p:spPr>
      </p:pic>
    </p:spTree>
    <p:extLst>
      <p:ext uri="{BB962C8B-B14F-4D97-AF65-F5344CB8AC3E}">
        <p14:creationId xmlns:p14="http://schemas.microsoft.com/office/powerpoint/2010/main" val="1296779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73723" y="336916"/>
            <a:ext cx="9144000" cy="2387600"/>
          </a:xfrm>
        </p:spPr>
        <p:txBody>
          <a:bodyPr/>
          <a:lstStyle/>
          <a:p>
            <a:pPr algn="l"/>
            <a:r>
              <a:rPr lang="en-US" dirty="0" smtClean="0">
                <a:latin typeface="Lato Light" charset="0"/>
                <a:ea typeface="Lato Light" charset="0"/>
                <a:cs typeface="Lato Light" charset="0"/>
              </a:rPr>
              <a:t>Designer’s Eye for the Development Guy</a:t>
            </a:r>
            <a:endParaRPr lang="en-US" dirty="0">
              <a:latin typeface="Lato Light" charset="0"/>
              <a:ea typeface="Lato Light" charset="0"/>
              <a:cs typeface="Lato Light" charset="0"/>
            </a:endParaRPr>
          </a:p>
        </p:txBody>
      </p:sp>
      <p:sp>
        <p:nvSpPr>
          <p:cNvPr id="3" name="Subtitle 2"/>
          <p:cNvSpPr>
            <a:spLocks noGrp="1"/>
          </p:cNvSpPr>
          <p:nvPr>
            <p:ph type="subTitle" idx="1"/>
          </p:nvPr>
        </p:nvSpPr>
        <p:spPr>
          <a:xfrm>
            <a:off x="773723" y="4441228"/>
            <a:ext cx="3273842" cy="1171937"/>
          </a:xfrm>
        </p:spPr>
        <p:txBody>
          <a:bodyPr/>
          <a:lstStyle/>
          <a:p>
            <a:pPr algn="l"/>
            <a:r>
              <a:rPr lang="en-US" dirty="0" smtClean="0">
                <a:latin typeface="Segoe UI Semilight" charset="0"/>
                <a:ea typeface="Segoe UI Semilight" charset="0"/>
                <a:cs typeface="Segoe UI Semilight" charset="0"/>
              </a:rPr>
              <a:t>//</a:t>
            </a:r>
            <a:r>
              <a:rPr lang="en-US" dirty="0" err="1" smtClean="0">
                <a:latin typeface="Segoe UI Semilight" charset="0"/>
                <a:ea typeface="Segoe UI Semilight" charset="0"/>
                <a:cs typeface="Segoe UI Semilight" charset="0"/>
              </a:rPr>
              <a:t>denver</a:t>
            </a:r>
            <a:r>
              <a:rPr lang="en-US" dirty="0" smtClean="0">
                <a:latin typeface="Segoe UI Semilight" charset="0"/>
                <a:ea typeface="Segoe UI Semilight" charset="0"/>
                <a:cs typeface="Segoe UI Semilight" charset="0"/>
              </a:rPr>
              <a:t>/</a:t>
            </a:r>
            <a:r>
              <a:rPr lang="en-US" dirty="0" err="1" smtClean="0">
                <a:latin typeface="Segoe UI Semilight" charset="0"/>
                <a:ea typeface="Segoe UI Semilight" charset="0"/>
                <a:cs typeface="Segoe UI Semilight" charset="0"/>
              </a:rPr>
              <a:t>dev</a:t>
            </a:r>
            <a:r>
              <a:rPr lang="en-US" dirty="0" smtClean="0">
                <a:latin typeface="Segoe UI Semilight" charset="0"/>
                <a:ea typeface="Segoe UI Semilight" charset="0"/>
                <a:cs typeface="Segoe UI Semilight" charset="0"/>
              </a:rPr>
              <a:t>/day</a:t>
            </a:r>
          </a:p>
          <a:p>
            <a:pPr algn="l"/>
            <a:r>
              <a:rPr lang="en-US" dirty="0" smtClean="0">
                <a:latin typeface="Segoe UI Semilight" charset="0"/>
                <a:ea typeface="Segoe UI Semilight" charset="0"/>
                <a:cs typeface="Segoe UI Semilight" charset="0"/>
              </a:rPr>
              <a:t>October 2015</a:t>
            </a:r>
            <a:endParaRPr lang="en-US" dirty="0">
              <a:latin typeface="Segoe UI Semilight" charset="0"/>
              <a:ea typeface="Segoe UI Semilight" charset="0"/>
              <a:cs typeface="Segoe UI Semilight" charset="0"/>
            </a:endParaRPr>
          </a:p>
        </p:txBody>
      </p:sp>
      <p:sp>
        <p:nvSpPr>
          <p:cNvPr id="4" name="Rectangle 3"/>
          <p:cNvSpPr/>
          <p:nvPr/>
        </p:nvSpPr>
        <p:spPr>
          <a:xfrm>
            <a:off x="773723" y="5994534"/>
            <a:ext cx="3799311" cy="646331"/>
          </a:xfrm>
          <a:prstGeom prst="rect">
            <a:avLst/>
          </a:prstGeom>
        </p:spPr>
        <p:txBody>
          <a:bodyPr wrap="square">
            <a:spAutoFit/>
          </a:bodyPr>
          <a:lstStyle/>
          <a:p>
            <a:r>
              <a:rPr lang="en-US" dirty="0">
                <a:latin typeface="Segoe UI Semilight" charset="0"/>
                <a:ea typeface="Segoe UI Semilight" charset="0"/>
                <a:cs typeface="Segoe UI Semilight" charset="0"/>
              </a:rPr>
              <a:t>Daren May | Crank211 </a:t>
            </a:r>
            <a:r>
              <a:rPr lang="en-US" dirty="0" smtClean="0">
                <a:latin typeface="Segoe UI Semilight" charset="0"/>
                <a:ea typeface="Segoe UI Semilight" charset="0"/>
                <a:cs typeface="Segoe UI Semilight" charset="0"/>
              </a:rPr>
              <a:t>President</a:t>
            </a:r>
            <a:endParaRPr lang="en-US" dirty="0">
              <a:latin typeface="Segoe UI Semilight" charset="0"/>
              <a:ea typeface="Segoe UI Semilight" charset="0"/>
              <a:cs typeface="Segoe UI Semilight" charset="0"/>
            </a:endParaRPr>
          </a:p>
          <a:p>
            <a:r>
              <a:rPr lang="en-US" dirty="0" smtClean="0">
                <a:latin typeface="Segoe UI Semilight" charset="0"/>
                <a:ea typeface="Segoe UI Semilight" charset="0"/>
                <a:cs typeface="Segoe UI Semilight" charset="0"/>
              </a:rPr>
              <a:t>Sarah Voegeli | </a:t>
            </a:r>
            <a:r>
              <a:rPr lang="en-US" dirty="0">
                <a:latin typeface="Segoe UI Semilight" charset="0"/>
                <a:ea typeface="Segoe UI Semilight" charset="0"/>
                <a:cs typeface="Segoe UI Semilight" charset="0"/>
              </a:rPr>
              <a:t>Crank211 </a:t>
            </a:r>
            <a:r>
              <a:rPr lang="en-US" dirty="0" smtClean="0">
                <a:latin typeface="Segoe UI Semilight" charset="0"/>
                <a:ea typeface="Segoe UI Semilight" charset="0"/>
                <a:cs typeface="Segoe UI Semilight" charset="0"/>
              </a:rPr>
              <a:t>Designer</a:t>
            </a:r>
            <a:endParaRPr lang="en-US" dirty="0">
              <a:latin typeface="Segoe UI Semilight" charset="0"/>
              <a:ea typeface="Segoe UI Semilight" charset="0"/>
              <a:cs typeface="Segoe UI Semilight" charset="0"/>
            </a:endParaRPr>
          </a:p>
        </p:txBody>
      </p:sp>
    </p:spTree>
    <p:extLst>
      <p:ext uri="{BB962C8B-B14F-4D97-AF65-F5344CB8AC3E}">
        <p14:creationId xmlns:p14="http://schemas.microsoft.com/office/powerpoint/2010/main" val="106927876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Options for Branding</a:t>
            </a:r>
            <a:endParaRPr lang="en-US" dirty="0"/>
          </a:p>
        </p:txBody>
      </p:sp>
      <p:sp>
        <p:nvSpPr>
          <p:cNvPr id="3" name="Content Placeholder 2"/>
          <p:cNvSpPr>
            <a:spLocks noGrp="1"/>
          </p:cNvSpPr>
          <p:nvPr>
            <p:ph idx="1"/>
          </p:nvPr>
        </p:nvSpPr>
        <p:spPr>
          <a:xfrm>
            <a:off x="838200" y="1735089"/>
            <a:ext cx="10515600" cy="4351338"/>
          </a:xfrm>
        </p:spPr>
        <p:txBody>
          <a:bodyPr/>
          <a:lstStyle/>
          <a:p>
            <a:r>
              <a:rPr lang="en-US" dirty="0" smtClean="0"/>
              <a:t>Logo in page header</a:t>
            </a:r>
          </a:p>
          <a:p>
            <a:r>
              <a:rPr lang="en-US" dirty="0" smtClean="0"/>
              <a:t>Logo in hamburger menu header</a:t>
            </a:r>
          </a:p>
          <a:p>
            <a:r>
              <a:rPr lang="en-US" dirty="0" smtClean="0"/>
              <a:t>Logo mark in title bar is replaced by custom back button</a:t>
            </a:r>
          </a:p>
          <a:p>
            <a:r>
              <a:rPr lang="en-US" dirty="0" smtClean="0"/>
              <a:t>Logo on splash screen only; app name in title bar</a:t>
            </a:r>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6127" y="4080714"/>
            <a:ext cx="3749249" cy="244149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2480" y="4080714"/>
            <a:ext cx="3838134" cy="2441494"/>
          </a:xfrm>
          <a:prstGeom prst="rect">
            <a:avLst/>
          </a:prstGeom>
        </p:spPr>
      </p:pic>
    </p:spTree>
    <p:extLst>
      <p:ext uri="{BB962C8B-B14F-4D97-AF65-F5344CB8AC3E}">
        <p14:creationId xmlns:p14="http://schemas.microsoft.com/office/powerpoint/2010/main" val="2872679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Eventster</a:t>
            </a:r>
            <a:r>
              <a:rPr lang="en-US" dirty="0" smtClean="0"/>
              <a:t> </a:t>
            </a:r>
            <a:r>
              <a:rPr lang="en-US" dirty="0" smtClean="0"/>
              <a:t>Branding</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4647" y="2008685"/>
            <a:ext cx="1828803" cy="3581671"/>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2481" y="2008685"/>
            <a:ext cx="4281319" cy="354595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3920" y="2008685"/>
            <a:ext cx="3523369" cy="3545954"/>
          </a:xfrm>
          <a:prstGeom prst="rect">
            <a:avLst/>
          </a:prstGeom>
        </p:spPr>
      </p:pic>
    </p:spTree>
    <p:extLst>
      <p:ext uri="{BB962C8B-B14F-4D97-AF65-F5344CB8AC3E}">
        <p14:creationId xmlns:p14="http://schemas.microsoft.com/office/powerpoint/2010/main" val="30007735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8758" y="1871663"/>
            <a:ext cx="9314483" cy="4351337"/>
          </a:xfrm>
        </p:spPr>
      </p:pic>
    </p:spTree>
    <p:extLst>
      <p:ext uri="{BB962C8B-B14F-4D97-AF65-F5344CB8AC3E}">
        <p14:creationId xmlns:p14="http://schemas.microsoft.com/office/powerpoint/2010/main" val="90241288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to consider</a:t>
            </a:r>
            <a:endParaRPr lang="en-US" dirty="0"/>
          </a:p>
        </p:txBody>
      </p:sp>
      <p:sp>
        <p:nvSpPr>
          <p:cNvPr id="3" name="Content Placeholder 2"/>
          <p:cNvSpPr>
            <a:spLocks noGrp="1"/>
          </p:cNvSpPr>
          <p:nvPr>
            <p:ph idx="1"/>
          </p:nvPr>
        </p:nvSpPr>
        <p:spPr/>
        <p:txBody>
          <a:bodyPr/>
          <a:lstStyle/>
          <a:p>
            <a:r>
              <a:rPr lang="en-US" dirty="0" smtClean="0"/>
              <a:t>Segoe UI is a reliable design choice</a:t>
            </a:r>
          </a:p>
          <a:p>
            <a:r>
              <a:rPr lang="en-US" dirty="0" smtClean="0"/>
              <a:t>Windows Design templates give size guidelines</a:t>
            </a:r>
          </a:p>
          <a:p>
            <a:r>
              <a:rPr lang="en-US" dirty="0" smtClean="0"/>
              <a:t>Sans-serif is recommended for body copy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4290" y="3825688"/>
            <a:ext cx="9359900" cy="2578100"/>
          </a:xfrm>
          <a:prstGeom prst="rect">
            <a:avLst/>
          </a:prstGeom>
          <a:ln>
            <a:solidFill>
              <a:schemeClr val="tx1"/>
            </a:solidFill>
          </a:ln>
        </p:spPr>
      </p:pic>
    </p:spTree>
    <p:extLst>
      <p:ext uri="{BB962C8B-B14F-4D97-AF65-F5344CB8AC3E}">
        <p14:creationId xmlns:p14="http://schemas.microsoft.com/office/powerpoint/2010/main" val="9021309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Eventster</a:t>
            </a:r>
            <a:r>
              <a:rPr lang="en-US" dirty="0" smtClean="0"/>
              <a:t> </a:t>
            </a:r>
            <a:r>
              <a:rPr lang="en-US" dirty="0" smtClean="0"/>
              <a:t>Fonts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64442" y="1871663"/>
            <a:ext cx="8663116" cy="4351337"/>
          </a:xfrm>
        </p:spPr>
      </p:pic>
    </p:spTree>
    <p:extLst>
      <p:ext uri="{BB962C8B-B14F-4D97-AF65-F5344CB8AC3E}">
        <p14:creationId xmlns:p14="http://schemas.microsoft.com/office/powerpoint/2010/main" val="180782089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8758" y="1871663"/>
            <a:ext cx="9314483" cy="4351337"/>
          </a:xfrm>
        </p:spPr>
      </p:pic>
    </p:spTree>
    <p:extLst>
      <p:ext uri="{BB962C8B-B14F-4D97-AF65-F5344CB8AC3E}">
        <p14:creationId xmlns:p14="http://schemas.microsoft.com/office/powerpoint/2010/main" val="93394167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to consider</a:t>
            </a:r>
            <a:endParaRPr lang="en-US" dirty="0"/>
          </a:p>
        </p:txBody>
      </p:sp>
      <p:sp>
        <p:nvSpPr>
          <p:cNvPr id="3" name="Content Placeholder 2"/>
          <p:cNvSpPr>
            <a:spLocks noGrp="1"/>
          </p:cNvSpPr>
          <p:nvPr>
            <p:ph idx="1"/>
          </p:nvPr>
        </p:nvSpPr>
        <p:spPr/>
        <p:txBody>
          <a:bodyPr/>
          <a:lstStyle/>
          <a:p>
            <a:r>
              <a:rPr lang="en-US" dirty="0" smtClean="0"/>
              <a:t>Use a color palette tool</a:t>
            </a:r>
          </a:p>
          <a:p>
            <a:r>
              <a:rPr lang="en-US" dirty="0" smtClean="0"/>
              <a:t>Define primary and secondary action colors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746" y="3069572"/>
            <a:ext cx="7080913" cy="3334216"/>
          </a:xfrm>
          <a:prstGeom prst="rect">
            <a:avLst/>
          </a:prstGeom>
        </p:spPr>
      </p:pic>
    </p:spTree>
    <p:extLst>
      <p:ext uri="{BB962C8B-B14F-4D97-AF65-F5344CB8AC3E}">
        <p14:creationId xmlns:p14="http://schemas.microsoft.com/office/powerpoint/2010/main" val="162416717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Eventster</a:t>
            </a:r>
            <a:r>
              <a:rPr lang="en-US" dirty="0" smtClean="0"/>
              <a:t> </a:t>
            </a:r>
            <a:r>
              <a:rPr lang="en-US" dirty="0" smtClean="0"/>
              <a:t>Colors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97050" y="1871663"/>
            <a:ext cx="8197900" cy="4351337"/>
          </a:xfrm>
        </p:spPr>
      </p:pic>
    </p:spTree>
    <p:extLst>
      <p:ext uri="{BB962C8B-B14F-4D97-AF65-F5344CB8AC3E}">
        <p14:creationId xmlns:p14="http://schemas.microsoft.com/office/powerpoint/2010/main" val="10107286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New and Improved App</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5319350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App patterns</a:t>
            </a:r>
          </a:p>
          <a:p>
            <a:r>
              <a:rPr lang="en-US" dirty="0" smtClean="0"/>
              <a:t>Layout</a:t>
            </a:r>
          </a:p>
          <a:p>
            <a:r>
              <a:rPr lang="en-US" dirty="0" smtClean="0"/>
              <a:t>Back navigation</a:t>
            </a:r>
          </a:p>
          <a:p>
            <a:r>
              <a:rPr lang="en-US" dirty="0" smtClean="0"/>
              <a:t>Branding</a:t>
            </a:r>
          </a:p>
          <a:p>
            <a:r>
              <a:rPr lang="en-US" dirty="0" smtClean="0"/>
              <a:t>Fonts</a:t>
            </a:r>
          </a:p>
          <a:p>
            <a:r>
              <a:rPr lang="en-US" dirty="0" smtClean="0"/>
              <a:t>Colors</a:t>
            </a:r>
            <a:endParaRPr lang="en-US" dirty="0"/>
          </a:p>
        </p:txBody>
      </p:sp>
    </p:spTree>
    <p:extLst>
      <p:ext uri="{BB962C8B-B14F-4D97-AF65-F5344CB8AC3E}">
        <p14:creationId xmlns:p14="http://schemas.microsoft.com/office/powerpoint/2010/main" val="17364289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9413" y="365125"/>
            <a:ext cx="10515600" cy="1325563"/>
          </a:xfrm>
        </p:spPr>
        <p:txBody>
          <a:bodyPr/>
          <a:lstStyle/>
          <a:p>
            <a:r>
              <a:rPr lang="en-US" dirty="0" smtClean="0">
                <a:latin typeface="Lato Light" charset="0"/>
                <a:ea typeface="Lato Light" charset="0"/>
                <a:cs typeface="Lato Light" charset="0"/>
              </a:rPr>
              <a:t>Meet Daren May | ‏@</a:t>
            </a:r>
            <a:r>
              <a:rPr lang="en-US" dirty="0" err="1" smtClean="0">
                <a:latin typeface="Lato Light" charset="0"/>
                <a:ea typeface="Lato Light" charset="0"/>
                <a:cs typeface="Lato Light" charset="0"/>
              </a:rPr>
              <a:t>darenmay</a:t>
            </a:r>
            <a:r>
              <a:rPr lang="en-US" dirty="0" smtClean="0">
                <a:latin typeface="Lato Light" charset="0"/>
                <a:ea typeface="Lato Light" charset="0"/>
                <a:cs typeface="Lato Light" charset="0"/>
              </a:rPr>
              <a:t> </a:t>
            </a:r>
            <a:endParaRPr lang="en-US" dirty="0">
              <a:latin typeface="Lato Light" charset="0"/>
              <a:ea typeface="Lato Light" charset="0"/>
              <a:cs typeface="Lato Light" charset="0"/>
            </a:endParaRPr>
          </a:p>
        </p:txBody>
      </p:sp>
      <p:sp>
        <p:nvSpPr>
          <p:cNvPr id="7" name="Content Placeholder 6"/>
          <p:cNvSpPr>
            <a:spLocks noGrp="1"/>
          </p:cNvSpPr>
          <p:nvPr>
            <p:ph idx="10"/>
          </p:nvPr>
        </p:nvSpPr>
        <p:spPr>
          <a:xfrm>
            <a:off x="379413" y="2686832"/>
            <a:ext cx="11525250" cy="3991781"/>
          </a:xfrm>
        </p:spPr>
        <p:txBody>
          <a:bodyPr/>
          <a:lstStyle/>
          <a:p>
            <a:r>
              <a:rPr lang="en-US" sz="3200" dirty="0" smtClean="0">
                <a:latin typeface="Segoe UI Semilight" charset="0"/>
                <a:ea typeface="Segoe UI Semilight" charset="0"/>
                <a:cs typeface="Segoe UI Semilight" charset="0"/>
              </a:rPr>
              <a:t>Daren </a:t>
            </a:r>
            <a:r>
              <a:rPr lang="en-US" sz="3200" dirty="0">
                <a:latin typeface="Segoe UI Semilight" charset="0"/>
                <a:ea typeface="Segoe UI Semilight" charset="0"/>
                <a:cs typeface="Segoe UI Semilight" charset="0"/>
              </a:rPr>
              <a:t>May is the President and co-founder of Crank211 — a company that specializes in designing and building next-level digital experiences. Daren has written and presented a number of MVAs and spoken at Microsoft Ignite. He has leveraged Microsoft technologies since the beta versions of Visual Studio .NET and has been developing XAML-based solutions since the heady days of “Avalon” (the early name for WPF).</a:t>
            </a:r>
            <a:endParaRPr lang="en-US" sz="3200" dirty="0" smtClean="0">
              <a:latin typeface="Segoe UI Semilight" charset="0"/>
              <a:ea typeface="Segoe UI Semilight" charset="0"/>
              <a:cs typeface="Segoe UI Semilight" charset="0"/>
            </a:endParaRPr>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bwMode="auto">
          <a:xfrm>
            <a:off x="9703020" y="202030"/>
            <a:ext cx="2259281" cy="2259281"/>
          </a:xfrm>
          <a:prstGeom prst="rect">
            <a:avLst/>
          </a:prstGeom>
          <a:noFill/>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684392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a:xfrm>
            <a:off x="838200" y="1586753"/>
            <a:ext cx="10515600" cy="4791916"/>
          </a:xfrm>
        </p:spPr>
        <p:txBody>
          <a:bodyPr/>
          <a:lstStyle/>
          <a:p>
            <a:pPr marL="0" indent="0">
              <a:buNone/>
            </a:pPr>
            <a:r>
              <a:rPr lang="en-US" dirty="0" smtClean="0"/>
              <a:t>Windows 10 Design Resources</a:t>
            </a:r>
            <a:endParaRPr lang="en-US" dirty="0" smtClean="0">
              <a:hlinkClick r:id="rId2"/>
            </a:endParaRPr>
          </a:p>
          <a:p>
            <a:pPr marL="0" indent="0">
              <a:buNone/>
            </a:pPr>
            <a:r>
              <a:rPr lang="en-US" dirty="0" smtClean="0">
                <a:hlinkClick r:id="rId2"/>
              </a:rPr>
              <a:t>https://dev.windows.com/en-us/design</a:t>
            </a:r>
            <a:endParaRPr lang="en-US" dirty="0">
              <a:hlinkClick r:id="rId3"/>
            </a:endParaRPr>
          </a:p>
          <a:p>
            <a:pPr marL="0" indent="0">
              <a:buNone/>
            </a:pPr>
            <a:endParaRPr lang="en-US" dirty="0" smtClean="0"/>
          </a:p>
          <a:p>
            <a:pPr marL="0" indent="0">
              <a:buNone/>
            </a:pPr>
            <a:r>
              <a:rPr lang="en-US" dirty="0" smtClean="0"/>
              <a:t>Template 10</a:t>
            </a:r>
            <a:endParaRPr lang="en-US" dirty="0" smtClean="0">
              <a:hlinkClick r:id="rId3"/>
            </a:endParaRPr>
          </a:p>
          <a:p>
            <a:pPr marL="0" indent="0">
              <a:buNone/>
            </a:pPr>
            <a:r>
              <a:rPr lang="en-US" dirty="0" smtClean="0">
                <a:hlinkClick r:id="rId3"/>
              </a:rPr>
              <a:t>https://visualstudiogallery.msdn.microsoft.com/60bb885a-44e9-4cbf-a380-270803b3f6e5</a:t>
            </a:r>
            <a:endParaRPr lang="en-US" dirty="0" smtClean="0"/>
          </a:p>
          <a:p>
            <a:pPr marL="0" indent="0">
              <a:buNone/>
            </a:pPr>
            <a:endParaRPr lang="en-US" dirty="0" smtClean="0"/>
          </a:p>
          <a:p>
            <a:pPr marL="0" indent="0">
              <a:buNone/>
            </a:pPr>
            <a:r>
              <a:rPr lang="en-US" dirty="0" smtClean="0"/>
              <a:t>MDL2 Icon reference</a:t>
            </a:r>
            <a:endParaRPr lang="en-US" dirty="0" smtClean="0">
              <a:hlinkClick r:id="rId3"/>
            </a:endParaRPr>
          </a:p>
          <a:p>
            <a:pPr marL="0" indent="0">
              <a:buNone/>
            </a:pPr>
            <a:r>
              <a:rPr lang="en-US" dirty="0" smtClean="0">
                <a:hlinkClick r:id="rId4"/>
              </a:rPr>
              <a:t>http://modernicons.io/segoe-mdl2/cheatsheet/</a:t>
            </a:r>
            <a:endParaRPr lang="en-US" dirty="0" smtClean="0"/>
          </a:p>
          <a:p>
            <a:endParaRPr lang="en-US" dirty="0" smtClean="0"/>
          </a:p>
        </p:txBody>
      </p:sp>
    </p:spTree>
    <p:extLst>
      <p:ext uri="{BB962C8B-B14F-4D97-AF65-F5344CB8AC3E}">
        <p14:creationId xmlns:p14="http://schemas.microsoft.com/office/powerpoint/2010/main" val="200654389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Questions?</a:t>
            </a:r>
            <a:endParaRPr lang="en-US"/>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20564463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9413" y="365125"/>
            <a:ext cx="10515600" cy="1325563"/>
          </a:xfrm>
        </p:spPr>
        <p:txBody>
          <a:bodyPr/>
          <a:lstStyle/>
          <a:p>
            <a:r>
              <a:rPr lang="en-US" dirty="0" smtClean="0">
                <a:ea typeface="Lato Light" charset="0"/>
                <a:cs typeface="Lato Light" charset="0"/>
              </a:rPr>
              <a:t>Sarah Voegeli | ‏@</a:t>
            </a:r>
            <a:r>
              <a:rPr lang="en-US" dirty="0" err="1" smtClean="0">
                <a:ea typeface="Lato Light" charset="0"/>
                <a:cs typeface="Lato Light" charset="0"/>
              </a:rPr>
              <a:t>sarahvoegeli</a:t>
            </a:r>
            <a:endParaRPr lang="en-US" dirty="0">
              <a:ea typeface="Lato Light" charset="0"/>
              <a:cs typeface="Lato Light" charset="0"/>
            </a:endParaRPr>
          </a:p>
        </p:txBody>
      </p:sp>
      <p:sp>
        <p:nvSpPr>
          <p:cNvPr id="7" name="Content Placeholder 6"/>
          <p:cNvSpPr>
            <a:spLocks noGrp="1"/>
          </p:cNvSpPr>
          <p:nvPr>
            <p:ph idx="10"/>
          </p:nvPr>
        </p:nvSpPr>
        <p:spPr>
          <a:xfrm>
            <a:off x="379413" y="2686832"/>
            <a:ext cx="11525250" cy="3991781"/>
          </a:xfrm>
        </p:spPr>
        <p:txBody>
          <a:bodyPr/>
          <a:lstStyle/>
          <a:p>
            <a:r>
              <a:rPr lang="en-US" sz="3200" dirty="0">
                <a:latin typeface="Segoe UI Semilight" charset="0"/>
                <a:ea typeface="Segoe UI Semilight" charset="0"/>
                <a:cs typeface="Segoe UI Semilight" charset="0"/>
              </a:rPr>
              <a:t>Sarah Voegeli is a designer and developer at Crank211 with a strong background in visual design, UX, and web and app development. She specializes in the bridging the gap between design and development with the belief that the best designs are built on an understanding of platforms and people. Before joining the Crank211 team, she was lead designer for a Denver-based software company and taught programming and multimedia classes to students of all ages.</a:t>
            </a:r>
            <a:endParaRPr lang="en-US" sz="3200" dirty="0" smtClean="0">
              <a:latin typeface="Segoe UI Semilight" charset="0"/>
              <a:ea typeface="Segoe UI Semilight" charset="0"/>
              <a:cs typeface="Segoe UI Semilight" charset="0"/>
            </a:endParaRPr>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bwMode="auto">
          <a:xfrm>
            <a:off x="9703020" y="202030"/>
            <a:ext cx="2259281" cy="2259281"/>
          </a:xfrm>
          <a:prstGeom prst="rect">
            <a:avLst/>
          </a:prstGeom>
          <a:noFill/>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1267369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Lato Light" charset="0"/>
                <a:ea typeface="Lato Light" charset="0"/>
                <a:cs typeface="Lato Light" charset="0"/>
              </a:rPr>
              <a:t>Objectives</a:t>
            </a:r>
            <a:endParaRPr lang="en-US" dirty="0">
              <a:latin typeface="Lato Light" charset="0"/>
              <a:ea typeface="Lato Light" charset="0"/>
              <a:cs typeface="Lato Light" charset="0"/>
            </a:endParaRPr>
          </a:p>
        </p:txBody>
      </p:sp>
      <p:sp>
        <p:nvSpPr>
          <p:cNvPr id="3" name="Content Placeholder 2"/>
          <p:cNvSpPr>
            <a:spLocks noGrp="1"/>
          </p:cNvSpPr>
          <p:nvPr>
            <p:ph idx="1"/>
          </p:nvPr>
        </p:nvSpPr>
        <p:spPr/>
        <p:txBody>
          <a:bodyPr/>
          <a:lstStyle/>
          <a:p>
            <a:r>
              <a:rPr lang="en-US" dirty="0" smtClean="0"/>
              <a:t>Explore the starter app</a:t>
            </a:r>
          </a:p>
          <a:p>
            <a:r>
              <a:rPr lang="en-US" dirty="0" smtClean="0"/>
              <a:t>Evolve the design</a:t>
            </a:r>
          </a:p>
          <a:p>
            <a:r>
              <a:rPr lang="en-US" dirty="0" smtClean="0"/>
              <a:t>Review the improved app</a:t>
            </a:r>
            <a:endParaRPr lang="en-US" dirty="0"/>
          </a:p>
        </p:txBody>
      </p:sp>
    </p:spTree>
    <p:extLst>
      <p:ext uri="{BB962C8B-B14F-4D97-AF65-F5344CB8AC3E}">
        <p14:creationId xmlns:p14="http://schemas.microsoft.com/office/powerpoint/2010/main" val="8155199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Best app ever review</a:t>
            </a:r>
            <a:endParaRPr lang="en-US" dirty="0"/>
          </a:p>
        </p:txBody>
      </p:sp>
      <p:sp>
        <p:nvSpPr>
          <p:cNvPr id="4" name="Text Placeholder 3"/>
          <p:cNvSpPr>
            <a:spLocks noGrp="1"/>
          </p:cNvSpPr>
          <p:nvPr>
            <p:ph type="body" idx="1"/>
          </p:nvPr>
        </p:nvSpPr>
        <p:spPr/>
        <p:txBody>
          <a:bodyPr/>
          <a:lstStyle/>
          <a:p>
            <a:endParaRPr lang="en-US"/>
          </a:p>
        </p:txBody>
      </p:sp>
    </p:spTree>
    <p:extLst>
      <p:ext uri="{BB962C8B-B14F-4D97-AF65-F5344CB8AC3E}">
        <p14:creationId xmlns:p14="http://schemas.microsoft.com/office/powerpoint/2010/main" val="41831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Improvements</a:t>
            </a:r>
            <a:endParaRPr lang="en-US" dirty="0"/>
          </a:p>
        </p:txBody>
      </p:sp>
      <p:sp>
        <p:nvSpPr>
          <p:cNvPr id="4" name="Text Placeholder 3"/>
          <p:cNvSpPr>
            <a:spLocks noGrp="1"/>
          </p:cNvSpPr>
          <p:nvPr>
            <p:ph type="body" idx="1"/>
          </p:nvPr>
        </p:nvSpPr>
        <p:spPr/>
        <p:txBody>
          <a:bodyPr/>
          <a:lstStyle/>
          <a:p>
            <a:endParaRPr lang="en-US"/>
          </a:p>
        </p:txBody>
      </p:sp>
    </p:spTree>
    <p:extLst>
      <p:ext uri="{BB962C8B-B14F-4D97-AF65-F5344CB8AC3E}">
        <p14:creationId xmlns:p14="http://schemas.microsoft.com/office/powerpoint/2010/main" val="5305282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Patterns</a:t>
            </a:r>
            <a:endParaRPr lang="en-US" dirty="0"/>
          </a:p>
        </p:txBody>
      </p:sp>
      <p:sp>
        <p:nvSpPr>
          <p:cNvPr id="3" name="Content Placeholder 2"/>
          <p:cNvSpPr>
            <a:spLocks noGrp="1"/>
          </p:cNvSpPr>
          <p:nvPr>
            <p:ph idx="1"/>
          </p:nvPr>
        </p:nvSpPr>
        <p:spPr/>
        <p:txBody>
          <a:bodyPr/>
          <a:lstStyle/>
          <a:p>
            <a:r>
              <a:rPr lang="en-US" dirty="0" smtClean="0"/>
              <a:t>Active Canvas</a:t>
            </a:r>
          </a:p>
          <a:p>
            <a:r>
              <a:rPr lang="en-US" dirty="0" smtClean="0"/>
              <a:t>Tabs and Pivots</a:t>
            </a:r>
          </a:p>
          <a:p>
            <a:r>
              <a:rPr lang="en-US" dirty="0" smtClean="0"/>
              <a:t>Master detail</a:t>
            </a:r>
          </a:p>
          <a:p>
            <a:r>
              <a:rPr lang="en-US" dirty="0" err="1" smtClean="0"/>
              <a:t>Nav</a:t>
            </a:r>
            <a:r>
              <a:rPr lang="en-US" dirty="0" smtClean="0"/>
              <a:t> pane</a:t>
            </a:r>
          </a:p>
          <a:p>
            <a:r>
              <a:rPr lang="en-US" dirty="0" smtClean="0"/>
              <a:t>Hub</a:t>
            </a:r>
          </a:p>
          <a:p>
            <a:r>
              <a:rPr lang="en-US" dirty="0" smtClean="0"/>
              <a:t>Combined patterns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6416" y="1515155"/>
            <a:ext cx="2217524" cy="2238796"/>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6416" y="3753951"/>
            <a:ext cx="2238796" cy="2238796"/>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59742" y="1515156"/>
            <a:ext cx="2249585" cy="2238796"/>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55277" y="3934832"/>
            <a:ext cx="2040102" cy="1902395"/>
          </a:xfrm>
          <a:prstGeom prst="rect">
            <a:avLst/>
          </a:prstGeom>
        </p:spPr>
      </p:pic>
    </p:spTree>
    <p:extLst>
      <p:ext uri="{BB962C8B-B14F-4D97-AF65-F5344CB8AC3E}">
        <p14:creationId xmlns:p14="http://schemas.microsoft.com/office/powerpoint/2010/main" val="12961949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to consider</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566288039"/>
              </p:ext>
            </p:extLst>
          </p:nvPr>
        </p:nvGraphicFramePr>
        <p:xfrm>
          <a:off x="838200" y="1871663"/>
          <a:ext cx="10515600" cy="43513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473661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1382</TotalTime>
  <Words>463</Words>
  <Application>Microsoft Office PowerPoint</Application>
  <PresentationFormat>Widescreen</PresentationFormat>
  <Paragraphs>92</Paragraphs>
  <Slides>31</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Lato</vt:lpstr>
      <vt:lpstr>Lato Light</vt:lpstr>
      <vt:lpstr>Rockwell</vt:lpstr>
      <vt:lpstr>Segoe UI Semilight</vt:lpstr>
      <vt:lpstr>Office Theme</vt:lpstr>
      <vt:lpstr>PowerPoint Presentation</vt:lpstr>
      <vt:lpstr>Designer’s Eye for the Development Guy</vt:lpstr>
      <vt:lpstr>Meet Daren May | ‏@darenmay </vt:lpstr>
      <vt:lpstr>Sarah Voegeli | ‏@sarahvoegeli</vt:lpstr>
      <vt:lpstr>Objectives</vt:lpstr>
      <vt:lpstr>Best app ever review</vt:lpstr>
      <vt:lpstr>Improvements</vt:lpstr>
      <vt:lpstr>App Patterns</vt:lpstr>
      <vt:lpstr>Things to consider</vt:lpstr>
      <vt:lpstr>App Comparison</vt:lpstr>
      <vt:lpstr>Eventster Pattern</vt:lpstr>
      <vt:lpstr>Layout</vt:lpstr>
      <vt:lpstr>PowerPoint Presentation</vt:lpstr>
      <vt:lpstr>Things to Consider</vt:lpstr>
      <vt:lpstr>Evenster Layout</vt:lpstr>
      <vt:lpstr>Navigation</vt:lpstr>
      <vt:lpstr>Handling Back Navigation</vt:lpstr>
      <vt:lpstr>Eventster Navigation</vt:lpstr>
      <vt:lpstr>Branding</vt:lpstr>
      <vt:lpstr>Options for Branding</vt:lpstr>
      <vt:lpstr>Eventster Branding</vt:lpstr>
      <vt:lpstr>Fonts</vt:lpstr>
      <vt:lpstr>Things to consider</vt:lpstr>
      <vt:lpstr>Eventster Fonts</vt:lpstr>
      <vt:lpstr>Colors</vt:lpstr>
      <vt:lpstr>Things to consider</vt:lpstr>
      <vt:lpstr>Eventster Colors</vt:lpstr>
      <vt:lpstr>The New and Improved App</vt:lpstr>
      <vt:lpstr>Summary</vt:lpstr>
      <vt:lpstr>Resources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Voegeli</dc:creator>
  <cp:lastModifiedBy>Sarah Voegeli</cp:lastModifiedBy>
  <cp:revision>81</cp:revision>
  <dcterms:created xsi:type="dcterms:W3CDTF">2015-10-22T16:41:48Z</dcterms:created>
  <dcterms:modified xsi:type="dcterms:W3CDTF">2015-10-23T16:06:00Z</dcterms:modified>
</cp:coreProperties>
</file>

<file path=docProps/thumbnail.jpeg>
</file>